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4"/>
  </p:notesMasterIdLst>
  <p:handoutMasterIdLst>
    <p:handoutMasterId r:id="rId35"/>
  </p:handoutMasterIdLst>
  <p:sldIdLst>
    <p:sldId id="266" r:id="rId2"/>
    <p:sldId id="257" r:id="rId3"/>
    <p:sldId id="265" r:id="rId4"/>
    <p:sldId id="259" r:id="rId5"/>
    <p:sldId id="267" r:id="rId6"/>
    <p:sldId id="335" r:id="rId7"/>
    <p:sldId id="364" r:id="rId8"/>
    <p:sldId id="271" r:id="rId9"/>
    <p:sldId id="269" r:id="rId10"/>
    <p:sldId id="341" r:id="rId11"/>
    <p:sldId id="272" r:id="rId12"/>
    <p:sldId id="342" r:id="rId13"/>
    <p:sldId id="365" r:id="rId14"/>
    <p:sldId id="343" r:id="rId15"/>
    <p:sldId id="359" r:id="rId16"/>
    <p:sldId id="366" r:id="rId17"/>
    <p:sldId id="360" r:id="rId18"/>
    <p:sldId id="361" r:id="rId19"/>
    <p:sldId id="344" r:id="rId20"/>
    <p:sldId id="349" r:id="rId21"/>
    <p:sldId id="346" r:id="rId22"/>
    <p:sldId id="347" r:id="rId23"/>
    <p:sldId id="357" r:id="rId24"/>
    <p:sldId id="358" r:id="rId25"/>
    <p:sldId id="297" r:id="rId26"/>
    <p:sldId id="299" r:id="rId27"/>
    <p:sldId id="338" r:id="rId28"/>
    <p:sldId id="339" r:id="rId29"/>
    <p:sldId id="304" r:id="rId30"/>
    <p:sldId id="305" r:id="rId31"/>
    <p:sldId id="307" r:id="rId32"/>
    <p:sldId id="315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3300"/>
    <a:srgbClr val="D60000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0" autoAdjust="0"/>
    <p:restoredTop sz="92807" autoAdjust="0"/>
  </p:normalViewPr>
  <p:slideViewPr>
    <p:cSldViewPr>
      <p:cViewPr>
        <p:scale>
          <a:sx n="100" d="100"/>
          <a:sy n="100" d="100"/>
        </p:scale>
        <p:origin x="-1944" y="-240"/>
      </p:cViewPr>
      <p:guideLst>
        <p:guide orient="horz" pos="572"/>
        <p:guide pos="13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7722"/>
    </p:cViewPr>
  </p:sorterViewPr>
  <p:notesViewPr>
    <p:cSldViewPr>
      <p:cViewPr varScale="1">
        <p:scale>
          <a:sx n="68" d="100"/>
          <a:sy n="68" d="100"/>
        </p:scale>
        <p:origin x="-333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DF5A3-2461-4BBC-B2FB-ACD43D8F6D25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233D-0928-4C3E-AF74-74F3E41646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071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2BEC-6AA0-4140-9BD7-C681733E86E0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BC5E2-A187-4393-9B35-9621EEACC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61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70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52C56-B985-4237-9A2A-AA6ECAD4381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992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52C56-B985-4237-9A2A-AA6ECAD4381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992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399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399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後面有中文翻譯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4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此頁和上一頁是一樣的東西，此頁為較簡化版本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073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399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Appellate History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：</a:t>
            </a:r>
            <a:r>
              <a:rPr lang="zh-TW" altLang="en-US" dirty="0" smtClean="0"/>
              <a:t>一個重大事件通常不只有一次起訴或一次審判，所以一個事件會有多個訴訟案件，有許多爭點須經歷反覆上訴、駁回、再上訴等過程，</a:t>
            </a:r>
            <a:r>
              <a:rPr lang="en-US" altLang="zh-TW" dirty="0" err="1" smtClean="0"/>
              <a:t>sherpard’s</a:t>
            </a:r>
            <a:r>
              <a:rPr lang="zh-TW" altLang="en-US" dirty="0" smtClean="0"/>
              <a:t>將這些相關案件訴訟過程圖像化，幫助使用者瀏覽關於該事件所有判決與了解訴訟過程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Other Citing Sources</a:t>
            </a: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 smtClean="0"/>
              <a:t>非判決的其他資料，包含條約、法律論文等等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399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26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法條是美國憲法第一條第九項第三款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2.Taxpayer Relief Act of1997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美國史上其中一個最大的賦稅減免法案，此立法降低賦稅比率和引入一些今日廣泛使用的新的賦稅條款。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不成文法參考資料</a:t>
            </a:r>
            <a:r>
              <a:rPr lang="en-US" altLang="zh-TW" dirty="0" smtClean="0"/>
              <a:t>:https://plainlaw.me/2016/08/14/common-law/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18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上半部</a:t>
            </a:r>
            <a:r>
              <a:rPr lang="en-US" altLang="zh-TW" dirty="0" smtClean="0"/>
              <a:t>(</a:t>
            </a:r>
            <a:r>
              <a:rPr lang="zh-TW" altLang="en-US" dirty="0" smtClean="0"/>
              <a:t>篩選條件</a:t>
            </a:r>
            <a:r>
              <a:rPr lang="en-US" altLang="zh-TW" dirty="0" smtClean="0"/>
              <a:t>)]</a:t>
            </a: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所有分類</a:t>
            </a:r>
            <a:r>
              <a:rPr lang="zh-TW" altLang="en-US" dirty="0" smtClean="0"/>
              <a:t>指預查找的資料類型如案件、法規與立法、樣本表格、新聞等等；</a:t>
            </a:r>
            <a:r>
              <a:rPr lang="zh-TW" altLang="en-US" b="1" dirty="0" smtClean="0"/>
              <a:t>所屬管轄</a:t>
            </a:r>
            <a:r>
              <a:rPr lang="zh-TW" altLang="en-US" dirty="0" smtClean="0"/>
              <a:t>則係各級、各州法院；</a:t>
            </a:r>
            <a:r>
              <a:rPr lang="zh-TW" altLang="en-US" b="1" dirty="0" smtClean="0"/>
              <a:t>實務領域</a:t>
            </a:r>
            <a:r>
              <a:rPr lang="zh-TW" altLang="en-US" dirty="0" smtClean="0"/>
              <a:t>則包含多種法律類別，如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行政法、海商法、銀行法、著作權法、商標法、證券法等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下半部</a:t>
            </a:r>
            <a:r>
              <a:rPr lang="en-US" altLang="zh-TW" dirty="0" smtClean="0"/>
              <a:t>(</a:t>
            </a:r>
            <a:r>
              <a:rPr lang="zh-TW" altLang="en-US" dirty="0" smtClean="0"/>
              <a:t>進階檢索 </a:t>
            </a:r>
            <a:r>
              <a:rPr lang="zh-TW" altLang="en-US" b="1" dirty="0" smtClean="0"/>
              <a:t>或</a:t>
            </a:r>
            <a:r>
              <a:rPr lang="zh-TW" altLang="en-US" dirty="0" smtClean="0"/>
              <a:t> 可直接點選資料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資料種類內容與</a:t>
            </a:r>
            <a:r>
              <a:rPr lang="zh-TW" altLang="en-US" b="1" dirty="0" smtClean="0"/>
              <a:t>所有分類</a:t>
            </a:r>
            <a:r>
              <a:rPr lang="zh-TW" altLang="en-US" dirty="0" smtClean="0"/>
              <a:t>類似；法律主題是法的種類</a:t>
            </a:r>
            <a:r>
              <a:rPr lang="en-US" altLang="zh-TW" dirty="0" smtClean="0"/>
              <a:t>(</a:t>
            </a:r>
            <a:r>
              <a:rPr lang="zh-TW" altLang="en-US" dirty="0" smtClean="0"/>
              <a:t>行政法、海商法、銀行法、著作權法、商標法、證券法等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7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45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79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45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04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04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047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BC5E2-A187-4393-9B35-9621EEACCB6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39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thy\Desktop\TBM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347113"/>
            <a:ext cx="2376263" cy="3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0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kathy\Desktop\LN母片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athy\Desktop\TBM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0" y="6333274"/>
            <a:ext cx="2376263" cy="3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1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DBB16-41A0-432F-BFB8-EF080168A5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94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thy\Desktop\ln圖案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0"/>
          <a:stretch/>
        </p:blipFill>
        <p:spPr bwMode="auto">
          <a:xfrm>
            <a:off x="0" y="0"/>
            <a:ext cx="9144000" cy="6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E67F0-2C1D-4961-9D38-39071929918F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DBB16-41A0-432F-BFB8-EF080168A5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91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E67F0-2C1D-4961-9D38-39071929918F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DBB16-41A0-432F-BFB8-EF080168A53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2" descr="C:\Users\kathy\Desktop\ln 圖案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b="11185"/>
          <a:stretch/>
        </p:blipFill>
        <p:spPr bwMode="auto">
          <a:xfrm>
            <a:off x="-2" y="0"/>
            <a:ext cx="9112111" cy="12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5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E67F0-2C1D-4961-9D38-39071929918F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DBB16-41A0-432F-BFB8-EF080168A5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95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E67F0-2C1D-4961-9D38-39071929918F}" type="datetimeFigureOut">
              <a:rPr lang="zh-TW" altLang="en-US" smtClean="0"/>
              <a:t>2022/8/26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DBB16-41A0-432F-BFB8-EF080168A5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73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76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3075" name="Picture 3" descr="C:\Users\kathy\Desktop\LN母片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athy\Desktop\TBMC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347113"/>
            <a:ext cx="2376263" cy="3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0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7" r:id="rId2"/>
    <p:sldLayoutId id="2147483828" r:id="rId3"/>
    <p:sldLayoutId id="2147483823" r:id="rId4"/>
    <p:sldLayoutId id="2147483825" r:id="rId5"/>
    <p:sldLayoutId id="2147483826" r:id="rId6"/>
    <p:sldLayoutId id="2147483827" r:id="rId7"/>
    <p:sldLayoutId id="214748383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8171" y="2413337"/>
            <a:ext cx="6999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/>
              <a:t>LexisNexis</a:t>
            </a:r>
            <a:r>
              <a:rPr lang="en-US" altLang="zh-TW" sz="4800" baseline="30000" dirty="0"/>
              <a:t>®</a:t>
            </a:r>
            <a:r>
              <a:rPr lang="zh-TW" altLang="en-US" sz="4800" dirty="0"/>
              <a:t> 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</a:t>
            </a:r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735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902956"/>
            <a:ext cx="8784976" cy="285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群組 45"/>
          <p:cNvGrpSpPr/>
          <p:nvPr/>
        </p:nvGrpSpPr>
        <p:grpSpPr>
          <a:xfrm>
            <a:off x="1043608" y="1988840"/>
            <a:ext cx="4176464" cy="3870181"/>
            <a:chOff x="1186618" y="1643062"/>
            <a:chExt cx="7057788" cy="654020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6618" y="1643062"/>
              <a:ext cx="6766702" cy="654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2217736"/>
              <a:ext cx="1152127" cy="37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文字方塊 6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檢索功能說明</a:t>
            </a:r>
            <a:r>
              <a:rPr lang="en-US" altLang="zh-TW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使用關鍵字檢索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流程圖: 程序 8"/>
          <p:cNvSpPr/>
          <p:nvPr/>
        </p:nvSpPr>
        <p:spPr>
          <a:xfrm>
            <a:off x="1043608" y="1700808"/>
            <a:ext cx="648072" cy="288032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1030738" y="2023022"/>
            <a:ext cx="7213670" cy="3835999"/>
            <a:chOff x="2425998" y="-5577144"/>
            <a:chExt cx="7213670" cy="3835999"/>
          </a:xfrm>
        </p:grpSpPr>
        <p:sp>
          <p:nvSpPr>
            <p:cNvPr id="19" name="流程圖: 程序 18"/>
            <p:cNvSpPr/>
            <p:nvPr/>
          </p:nvSpPr>
          <p:spPr>
            <a:xfrm>
              <a:off x="2425998" y="-5577144"/>
              <a:ext cx="4017083" cy="3835999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623444" y="-2882812"/>
              <a:ext cx="2016224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輸入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關鍵字，系統會依資料類型自動列出建議。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1" name="直線接點 20"/>
            <p:cNvCxnSpPr>
              <a:stCxn id="19" idx="3"/>
              <a:endCxn id="20" idx="1"/>
            </p:cNvCxnSpPr>
            <p:nvPr/>
          </p:nvCxnSpPr>
          <p:spPr>
            <a:xfrm>
              <a:off x="6443081" y="-3659144"/>
              <a:ext cx="1180363" cy="123799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群組 49"/>
          <p:cNvGrpSpPr/>
          <p:nvPr/>
        </p:nvGrpSpPr>
        <p:grpSpPr>
          <a:xfrm>
            <a:off x="4716016" y="2102344"/>
            <a:ext cx="3528392" cy="2015879"/>
            <a:chOff x="4716016" y="2102344"/>
            <a:chExt cx="3528392" cy="2015879"/>
          </a:xfrm>
        </p:grpSpPr>
        <p:grpSp>
          <p:nvGrpSpPr>
            <p:cNvPr id="30" name="群組 29"/>
            <p:cNvGrpSpPr/>
            <p:nvPr/>
          </p:nvGrpSpPr>
          <p:grpSpPr>
            <a:xfrm>
              <a:off x="4716016" y="2102344"/>
              <a:ext cx="3528392" cy="2015879"/>
              <a:chOff x="3650134" y="-6233765"/>
              <a:chExt cx="3528392" cy="2015879"/>
            </a:xfrm>
          </p:grpSpPr>
          <p:sp>
            <p:nvSpPr>
              <p:cNvPr id="31" name="流程圖: 程序 30"/>
              <p:cNvSpPr/>
              <p:nvPr/>
            </p:nvSpPr>
            <p:spPr>
              <a:xfrm>
                <a:off x="3650134" y="-6233765"/>
                <a:ext cx="331805" cy="174528"/>
              </a:xfrm>
              <a:prstGeom prst="flowChartProcess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5162302" y="-5972212"/>
                <a:ext cx="2016224" cy="17543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點擊「   」符號，可將該文獻加為搜索過濾條件，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亦可重複添加更多的文獻為過濾條件來進行搜索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。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33" name="直線接點 32"/>
              <p:cNvCxnSpPr>
                <a:stCxn id="31" idx="3"/>
                <a:endCxn id="32" idx="1"/>
              </p:cNvCxnSpPr>
              <p:nvPr/>
            </p:nvCxnSpPr>
            <p:spPr>
              <a:xfrm>
                <a:off x="3981939" y="-6146501"/>
                <a:ext cx="1180363" cy="105145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61" y="2474685"/>
              <a:ext cx="295606" cy="25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0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2" y="908049"/>
            <a:ext cx="8769354" cy="507004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文字方塊 5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檢索結果頁面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23528" y="1084649"/>
            <a:ext cx="5400600" cy="923330"/>
            <a:chOff x="3650134" y="-6471093"/>
            <a:chExt cx="5400600" cy="923330"/>
          </a:xfrm>
        </p:grpSpPr>
        <p:sp>
          <p:nvSpPr>
            <p:cNvPr id="11" name="流程圖: 程序 10"/>
            <p:cNvSpPr/>
            <p:nvPr/>
          </p:nvSpPr>
          <p:spPr>
            <a:xfrm>
              <a:off x="3650134" y="-6151148"/>
              <a:ext cx="1656184" cy="283440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411226" y="-6471093"/>
              <a:ext cx="2639508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Select Category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」可更換檢索的資料類型，不用再重新檢索。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3" name="直線接點 12"/>
            <p:cNvCxnSpPr>
              <a:stCxn id="11" idx="3"/>
              <a:endCxn id="12" idx="1"/>
            </p:cNvCxnSpPr>
            <p:nvPr/>
          </p:nvCxnSpPr>
          <p:spPr>
            <a:xfrm>
              <a:off x="5306318" y="-6009428"/>
              <a:ext cx="110490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323528" y="1772816"/>
            <a:ext cx="5233535" cy="3240360"/>
            <a:chOff x="2269588" y="-7583126"/>
            <a:chExt cx="5306066" cy="3240360"/>
          </a:xfrm>
        </p:grpSpPr>
        <p:sp>
          <p:nvSpPr>
            <p:cNvPr id="25" name="流程圖: 程序 24"/>
            <p:cNvSpPr/>
            <p:nvPr/>
          </p:nvSpPr>
          <p:spPr>
            <a:xfrm>
              <a:off x="2269588" y="-7583126"/>
              <a:ext cx="1679137" cy="3240360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068946" y="-6286113"/>
              <a:ext cx="2506708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檢索功能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篩選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：選擇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時間、類別或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來源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等。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7" name="直線接點 26"/>
            <p:cNvCxnSpPr>
              <a:stCxn id="25" idx="3"/>
              <a:endCxn id="26" idx="1"/>
            </p:cNvCxnSpPr>
            <p:nvPr/>
          </p:nvCxnSpPr>
          <p:spPr>
            <a:xfrm flipV="1">
              <a:off x="3948725" y="-5962947"/>
              <a:ext cx="1120221" cy="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群組 34"/>
          <p:cNvGrpSpPr/>
          <p:nvPr/>
        </p:nvGrpSpPr>
        <p:grpSpPr>
          <a:xfrm>
            <a:off x="6444208" y="2159390"/>
            <a:ext cx="2516424" cy="1701658"/>
            <a:chOff x="5030680" y="-8807262"/>
            <a:chExt cx="2516424" cy="1701658"/>
          </a:xfrm>
        </p:grpSpPr>
        <p:sp>
          <p:nvSpPr>
            <p:cNvPr id="36" name="流程圖: 程序 35"/>
            <p:cNvSpPr/>
            <p:nvPr/>
          </p:nvSpPr>
          <p:spPr>
            <a:xfrm>
              <a:off x="6614855" y="-8807262"/>
              <a:ext cx="932249" cy="219616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030680" y="-8028934"/>
              <a:ext cx="2506708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選擇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以圖示、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簡介、標題或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Ravel 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View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功能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顯示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文章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大綱。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38" name="直線接點 37"/>
            <p:cNvCxnSpPr>
              <a:stCxn id="36" idx="2"/>
              <a:endCxn id="37" idx="0"/>
            </p:cNvCxnSpPr>
            <p:nvPr/>
          </p:nvCxnSpPr>
          <p:spPr>
            <a:xfrm flipH="1">
              <a:off x="6284034" y="-8587646"/>
              <a:ext cx="796946" cy="55871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24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5" y="908049"/>
            <a:ext cx="8769354" cy="507004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文字方塊 5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檢索結果頁面</a:t>
            </a:r>
            <a:r>
              <a:rPr lang="en-US" altLang="zh-TW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顯示方式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2339752" y="1458700"/>
            <a:ext cx="6706312" cy="3698492"/>
            <a:chOff x="2339752" y="1458700"/>
            <a:chExt cx="6706312" cy="3698492"/>
          </a:xfrm>
        </p:grpSpPr>
        <p:grpSp>
          <p:nvGrpSpPr>
            <p:cNvPr id="9" name="群組 8"/>
            <p:cNvGrpSpPr/>
            <p:nvPr/>
          </p:nvGrpSpPr>
          <p:grpSpPr>
            <a:xfrm>
              <a:off x="5364088" y="1458700"/>
              <a:ext cx="3681976" cy="3698492"/>
              <a:chOff x="8762702" y="-5961208"/>
              <a:chExt cx="3681976" cy="3698492"/>
            </a:xfrm>
          </p:grpSpPr>
          <p:sp>
            <p:nvSpPr>
              <p:cNvPr id="11" name="流程圖: 程序 10"/>
              <p:cNvSpPr/>
              <p:nvPr/>
            </p:nvSpPr>
            <p:spPr>
              <a:xfrm>
                <a:off x="10716486" y="-4494964"/>
                <a:ext cx="1728192" cy="2232248"/>
              </a:xfrm>
              <a:prstGeom prst="flowChartProcess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8762702" y="-5961208"/>
                <a:ext cx="2592288" cy="9233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以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圖示顯示文章大綱，頁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面即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有</a:t>
                </a:r>
                <a:r>
                  <a:rPr lang="en-US" altLang="zh-TW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Shepard's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圖示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顯示該案之援引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評價。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13" name="直線接點 12"/>
              <p:cNvCxnSpPr>
                <a:stCxn id="11" idx="0"/>
                <a:endCxn id="12" idx="2"/>
              </p:cNvCxnSpPr>
              <p:nvPr/>
            </p:nvCxnSpPr>
            <p:spPr>
              <a:xfrm flipH="1" flipV="1">
                <a:off x="10058846" y="-5037878"/>
                <a:ext cx="1521736" cy="54291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流程圖: 程序 27"/>
            <p:cNvSpPr/>
            <p:nvPr/>
          </p:nvSpPr>
          <p:spPr>
            <a:xfrm>
              <a:off x="2339752" y="2996952"/>
              <a:ext cx="216024" cy="243741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9" name="直線接點 28"/>
            <p:cNvCxnSpPr>
              <a:stCxn id="28" idx="3"/>
              <a:endCxn id="12" idx="2"/>
            </p:cNvCxnSpPr>
            <p:nvPr/>
          </p:nvCxnSpPr>
          <p:spPr>
            <a:xfrm flipV="1">
              <a:off x="2555776" y="2382030"/>
              <a:ext cx="4104456" cy="73679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564" y="1340768"/>
            <a:ext cx="8676456" cy="463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群組 38"/>
          <p:cNvGrpSpPr/>
          <p:nvPr/>
        </p:nvGrpSpPr>
        <p:grpSpPr>
          <a:xfrm>
            <a:off x="539552" y="590667"/>
            <a:ext cx="7133445" cy="5387423"/>
            <a:chOff x="1261476" y="-8108846"/>
            <a:chExt cx="7133445" cy="5387423"/>
          </a:xfrm>
        </p:grpSpPr>
        <p:sp>
          <p:nvSpPr>
            <p:cNvPr id="40" name="流程圖: 程序 39"/>
            <p:cNvSpPr/>
            <p:nvPr/>
          </p:nvSpPr>
          <p:spPr>
            <a:xfrm>
              <a:off x="1261476" y="-6620893"/>
              <a:ext cx="5040560" cy="3899470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5282577" y="-8108846"/>
              <a:ext cx="3112344" cy="12003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Ravel View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功能以圖示標示案件互相引用之次數及狀態，縱軸為各級法院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可調為關聯性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，橫軸為時間。</a:t>
              </a:r>
            </a:p>
          </p:txBody>
        </p:sp>
        <p:cxnSp>
          <p:nvCxnSpPr>
            <p:cNvPr id="42" name="直線接點 41"/>
            <p:cNvCxnSpPr>
              <a:stCxn id="40" idx="0"/>
              <a:endCxn id="41" idx="1"/>
            </p:cNvCxnSpPr>
            <p:nvPr/>
          </p:nvCxnSpPr>
          <p:spPr>
            <a:xfrm flipV="1">
              <a:off x="3781756" y="-7508681"/>
              <a:ext cx="1500821" cy="8877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流程圖: 程序 44"/>
          <p:cNvSpPr/>
          <p:nvPr/>
        </p:nvSpPr>
        <p:spPr>
          <a:xfrm>
            <a:off x="8586262" y="2016513"/>
            <a:ext cx="434230" cy="376701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426" y="2382030"/>
            <a:ext cx="2303678" cy="3475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52" name="群組 51"/>
          <p:cNvGrpSpPr/>
          <p:nvPr/>
        </p:nvGrpSpPr>
        <p:grpSpPr>
          <a:xfrm>
            <a:off x="4762968" y="2132856"/>
            <a:ext cx="3484656" cy="3024336"/>
            <a:chOff x="4249006" y="-7413488"/>
            <a:chExt cx="3484656" cy="3024336"/>
          </a:xfrm>
        </p:grpSpPr>
        <p:sp>
          <p:nvSpPr>
            <p:cNvPr id="53" name="流程圖: 程序 52"/>
            <p:cNvSpPr/>
            <p:nvPr/>
          </p:nvSpPr>
          <p:spPr>
            <a:xfrm>
              <a:off x="4249006" y="-7413488"/>
              <a:ext cx="489704" cy="182987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5498198" y="-6974475"/>
              <a:ext cx="2235464" cy="25853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游標移至「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Legend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」即顯示圖例。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圖點大小為其被引用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次數，顏色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係各級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法院，圖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點間之線條係其引用之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連結，線條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顏色係引用之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評價。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55" name="直線接點 54"/>
            <p:cNvCxnSpPr>
              <a:stCxn id="53" idx="3"/>
              <a:endCxn id="54" idx="0"/>
            </p:cNvCxnSpPr>
            <p:nvPr/>
          </p:nvCxnSpPr>
          <p:spPr>
            <a:xfrm>
              <a:off x="4738710" y="-7321994"/>
              <a:ext cx="1877220" cy="34751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58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908049"/>
            <a:ext cx="8632916" cy="507004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文字方塊 5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檢索結果頁面</a:t>
            </a:r>
            <a:r>
              <a:rPr lang="en-US" altLang="zh-TW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複數關鍵字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763688" y="908050"/>
            <a:ext cx="4871756" cy="1084149"/>
            <a:chOff x="3650134" y="-6214092"/>
            <a:chExt cx="4871756" cy="1084149"/>
          </a:xfrm>
        </p:grpSpPr>
        <p:sp>
          <p:nvSpPr>
            <p:cNvPr id="11" name="流程圖: 程序 10"/>
            <p:cNvSpPr/>
            <p:nvPr/>
          </p:nvSpPr>
          <p:spPr>
            <a:xfrm>
              <a:off x="3650134" y="-6214092"/>
              <a:ext cx="864096" cy="360710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882382" y="-5776274"/>
              <a:ext cx="2639508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可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輸入複數的關鍵字，增加檢索的精確度。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3" name="直線接點 12"/>
            <p:cNvCxnSpPr>
              <a:stCxn id="11" idx="3"/>
              <a:endCxn id="12" idx="1"/>
            </p:cNvCxnSpPr>
            <p:nvPr/>
          </p:nvCxnSpPr>
          <p:spPr>
            <a:xfrm>
              <a:off x="4514230" y="-6033737"/>
              <a:ext cx="1368152" cy="58062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2095005" y="2348880"/>
            <a:ext cx="4057316" cy="2235840"/>
            <a:chOff x="2095005" y="2348880"/>
            <a:chExt cx="4057316" cy="2235840"/>
          </a:xfrm>
        </p:grpSpPr>
        <p:grpSp>
          <p:nvGrpSpPr>
            <p:cNvPr id="35" name="群組 34"/>
            <p:cNvGrpSpPr/>
            <p:nvPr/>
          </p:nvGrpSpPr>
          <p:grpSpPr>
            <a:xfrm>
              <a:off x="2095005" y="2348880"/>
              <a:ext cx="3737543" cy="900995"/>
              <a:chOff x="6614855" y="-8835503"/>
              <a:chExt cx="3737543" cy="900995"/>
            </a:xfrm>
          </p:grpSpPr>
          <p:sp>
            <p:nvSpPr>
              <p:cNvPr id="36" name="流程圖: 程序 35"/>
              <p:cNvSpPr/>
              <p:nvPr/>
            </p:nvSpPr>
            <p:spPr>
              <a:xfrm>
                <a:off x="6614855" y="-8835503"/>
                <a:ext cx="932249" cy="219616"/>
              </a:xfrm>
              <a:prstGeom prst="flowChartProcess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7845690" y="-8580839"/>
                <a:ext cx="2506708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不同關鍵字以不同顏色標記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。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38" name="直線接點 37"/>
              <p:cNvCxnSpPr>
                <a:stCxn id="36" idx="2"/>
                <a:endCxn id="37" idx="1"/>
              </p:cNvCxnSpPr>
              <p:nvPr/>
            </p:nvCxnSpPr>
            <p:spPr>
              <a:xfrm>
                <a:off x="7080980" y="-8615887"/>
                <a:ext cx="764710" cy="35821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流程圖: 程序 20"/>
            <p:cNvSpPr/>
            <p:nvPr/>
          </p:nvSpPr>
          <p:spPr>
            <a:xfrm>
              <a:off x="5220072" y="4365104"/>
              <a:ext cx="932249" cy="219616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直線接點 21"/>
            <p:cNvCxnSpPr>
              <a:stCxn id="21" idx="0"/>
              <a:endCxn id="37" idx="2"/>
            </p:cNvCxnSpPr>
            <p:nvPr/>
          </p:nvCxnSpPr>
          <p:spPr>
            <a:xfrm flipH="1" flipV="1">
              <a:off x="4579194" y="3249875"/>
              <a:ext cx="1107003" cy="111522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5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案件頁面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9" y="908720"/>
            <a:ext cx="8727242" cy="47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6" y="1628800"/>
            <a:ext cx="2235464" cy="1571402"/>
            <a:chOff x="4144398" y="-7347301"/>
            <a:chExt cx="2235464" cy="1571402"/>
          </a:xfrm>
        </p:grpSpPr>
        <p:sp>
          <p:nvSpPr>
            <p:cNvPr id="9" name="流程圖: 程序 8"/>
            <p:cNvSpPr/>
            <p:nvPr/>
          </p:nvSpPr>
          <p:spPr>
            <a:xfrm>
              <a:off x="4144398" y="-7347301"/>
              <a:ext cx="1296144" cy="252488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144398" y="-6699229"/>
              <a:ext cx="2235464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提供線上儲存、列印、郵寄、下載等功能。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1" name="直線接點 10"/>
            <p:cNvCxnSpPr>
              <a:stCxn id="9" idx="2"/>
              <a:endCxn id="10" idx="0"/>
            </p:cNvCxnSpPr>
            <p:nvPr/>
          </p:nvCxnSpPr>
          <p:spPr>
            <a:xfrm>
              <a:off x="4792470" y="-7094813"/>
              <a:ext cx="469660" cy="39558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/>
          <p:cNvGrpSpPr/>
          <p:nvPr/>
        </p:nvGrpSpPr>
        <p:grpSpPr>
          <a:xfrm>
            <a:off x="467544" y="1628800"/>
            <a:ext cx="8280920" cy="2035022"/>
            <a:chOff x="467544" y="1628800"/>
            <a:chExt cx="8280920" cy="2035022"/>
          </a:xfrm>
        </p:grpSpPr>
        <p:grpSp>
          <p:nvGrpSpPr>
            <p:cNvPr id="16" name="群組 15"/>
            <p:cNvGrpSpPr/>
            <p:nvPr/>
          </p:nvGrpSpPr>
          <p:grpSpPr>
            <a:xfrm>
              <a:off x="467544" y="1881288"/>
              <a:ext cx="8280920" cy="1782534"/>
              <a:chOff x="1552110" y="-7574936"/>
              <a:chExt cx="8280920" cy="1782534"/>
            </a:xfrm>
          </p:grpSpPr>
          <p:sp>
            <p:nvSpPr>
              <p:cNvPr id="17" name="流程圖: 程序 16"/>
              <p:cNvSpPr/>
              <p:nvPr/>
            </p:nvSpPr>
            <p:spPr>
              <a:xfrm>
                <a:off x="1552110" y="-7574936"/>
                <a:ext cx="8280920" cy="252488"/>
              </a:xfrm>
              <a:prstGeom prst="flowChartProcess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4575719" y="-6992731"/>
                <a:ext cx="2235464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可點選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時間軸或輸入欲前往之頁面，綠色線條標示為關鍵字所在頁面。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19" name="直線接點 18"/>
              <p:cNvCxnSpPr>
                <a:stCxn id="17" idx="2"/>
                <a:endCxn id="18" idx="0"/>
              </p:cNvCxnSpPr>
              <p:nvPr/>
            </p:nvCxnSpPr>
            <p:spPr>
              <a:xfrm>
                <a:off x="5692570" y="-7322448"/>
                <a:ext cx="881" cy="329717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流程圖: 程序 21"/>
            <p:cNvSpPr/>
            <p:nvPr/>
          </p:nvSpPr>
          <p:spPr>
            <a:xfrm>
              <a:off x="1691680" y="1628800"/>
              <a:ext cx="2520280" cy="252488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1" y="1636001"/>
            <a:ext cx="1963777" cy="2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群組 28"/>
          <p:cNvGrpSpPr/>
          <p:nvPr/>
        </p:nvGrpSpPr>
        <p:grpSpPr>
          <a:xfrm>
            <a:off x="4211960" y="1628800"/>
            <a:ext cx="4107672" cy="1481024"/>
            <a:chOff x="4720462" y="-10336998"/>
            <a:chExt cx="4107672" cy="1481024"/>
          </a:xfrm>
        </p:grpSpPr>
        <p:sp>
          <p:nvSpPr>
            <p:cNvPr id="31" name="流程圖: 程序 30"/>
            <p:cNvSpPr/>
            <p:nvPr/>
          </p:nvSpPr>
          <p:spPr>
            <a:xfrm>
              <a:off x="4720462" y="-10336998"/>
              <a:ext cx="800990" cy="252488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592670" y="-9502305"/>
              <a:ext cx="2235464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可在案件新增新的關鍵字搜尋。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33" name="直線接點 32"/>
            <p:cNvCxnSpPr>
              <a:stCxn id="31" idx="2"/>
              <a:endCxn id="32" idx="0"/>
            </p:cNvCxnSpPr>
            <p:nvPr/>
          </p:nvCxnSpPr>
          <p:spPr>
            <a:xfrm>
              <a:off x="5120957" y="-10084510"/>
              <a:ext cx="2589445" cy="58220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438" y="3262234"/>
            <a:ext cx="6404966" cy="2856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46" name="群組 45"/>
          <p:cNvGrpSpPr/>
          <p:nvPr/>
        </p:nvGrpSpPr>
        <p:grpSpPr>
          <a:xfrm>
            <a:off x="1214607" y="3464544"/>
            <a:ext cx="5987293" cy="2611186"/>
            <a:chOff x="1214607" y="3464544"/>
            <a:chExt cx="5987293" cy="2611186"/>
          </a:xfrm>
        </p:grpSpPr>
        <p:grpSp>
          <p:nvGrpSpPr>
            <p:cNvPr id="42" name="群組 41"/>
            <p:cNvGrpSpPr/>
            <p:nvPr/>
          </p:nvGrpSpPr>
          <p:grpSpPr>
            <a:xfrm>
              <a:off x="1214607" y="3464544"/>
              <a:ext cx="5987293" cy="1186169"/>
              <a:chOff x="4234488" y="-10272588"/>
              <a:chExt cx="5987293" cy="1186169"/>
            </a:xfrm>
          </p:grpSpPr>
          <p:sp>
            <p:nvSpPr>
              <p:cNvPr id="43" name="流程圖: 程序 42"/>
              <p:cNvSpPr/>
              <p:nvPr/>
            </p:nvSpPr>
            <p:spPr>
              <a:xfrm>
                <a:off x="4234488" y="-10272588"/>
                <a:ext cx="5987293" cy="252488"/>
              </a:xfrm>
              <a:prstGeom prst="flowChartProcess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6084163" y="-9455751"/>
                <a:ext cx="3087444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以另一顏色標註新的關鍵字。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45" name="直線接點 44"/>
              <p:cNvCxnSpPr>
                <a:stCxn id="43" idx="2"/>
                <a:endCxn id="44" idx="0"/>
              </p:cNvCxnSpPr>
              <p:nvPr/>
            </p:nvCxnSpPr>
            <p:spPr>
              <a:xfrm>
                <a:off x="7228135" y="-10020100"/>
                <a:ext cx="399750" cy="564349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流程圖: 程序 46"/>
            <p:cNvSpPr/>
            <p:nvPr/>
          </p:nvSpPr>
          <p:spPr>
            <a:xfrm>
              <a:off x="4432435" y="5949486"/>
              <a:ext cx="360040" cy="12624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8" name="直線接點 47"/>
            <p:cNvCxnSpPr>
              <a:stCxn id="44" idx="2"/>
              <a:endCxn id="47" idx="0"/>
            </p:cNvCxnSpPr>
            <p:nvPr/>
          </p:nvCxnSpPr>
          <p:spPr>
            <a:xfrm>
              <a:off x="4608004" y="4650713"/>
              <a:ext cx="4451" cy="129877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矩形 57"/>
          <p:cNvSpPr/>
          <p:nvPr/>
        </p:nvSpPr>
        <p:spPr>
          <a:xfrm>
            <a:off x="1619672" y="5239017"/>
            <a:ext cx="396044" cy="72008"/>
          </a:xfrm>
          <a:prstGeom prst="rect">
            <a:avLst/>
          </a:prstGeom>
          <a:solidFill>
            <a:srgbClr val="6699FF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22" y="5368373"/>
            <a:ext cx="1437360" cy="128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群組 59"/>
          <p:cNvGrpSpPr/>
          <p:nvPr/>
        </p:nvGrpSpPr>
        <p:grpSpPr>
          <a:xfrm>
            <a:off x="277112" y="3464544"/>
            <a:ext cx="3693232" cy="1945119"/>
            <a:chOff x="2945854" y="-9039932"/>
            <a:chExt cx="3693232" cy="1945119"/>
          </a:xfrm>
        </p:grpSpPr>
        <p:sp>
          <p:nvSpPr>
            <p:cNvPr id="61" name="流程圖: 程序 60"/>
            <p:cNvSpPr/>
            <p:nvPr/>
          </p:nvSpPr>
          <p:spPr>
            <a:xfrm>
              <a:off x="4216406" y="-7347301"/>
              <a:ext cx="576064" cy="252488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2945854" y="-9039932"/>
              <a:ext cx="369323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長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按滑鼠左鍵選取文字，即可使用複製、新增至搜尋、筆記等功能。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63" name="直線接點 62"/>
            <p:cNvCxnSpPr>
              <a:stCxn id="61" idx="0"/>
              <a:endCxn id="62" idx="2"/>
            </p:cNvCxnSpPr>
            <p:nvPr/>
          </p:nvCxnSpPr>
          <p:spPr>
            <a:xfrm flipV="1">
              <a:off x="4504438" y="-8393601"/>
              <a:ext cx="288032" cy="10463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19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9" y="908049"/>
            <a:ext cx="8719602" cy="512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KWIC</a:t>
            </a:r>
            <a:r>
              <a:rPr lang="en-US" altLang="zh-TW" sz="2800" b="1" dirty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™ (Key Words In Context</a:t>
            </a:r>
            <a:r>
              <a:rPr lang="en-US" altLang="zh-TW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800" b="1" dirty="0">
              <a:solidFill>
                <a:srgbClr val="D6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5826378" y="1340768"/>
            <a:ext cx="3163643" cy="2014483"/>
            <a:chOff x="8376637" y="-11163708"/>
            <a:chExt cx="3163643" cy="2014483"/>
          </a:xfrm>
        </p:grpSpPr>
        <p:sp>
          <p:nvSpPr>
            <p:cNvPr id="26" name="流程圖: 程序 25"/>
            <p:cNvSpPr/>
            <p:nvPr/>
          </p:nvSpPr>
          <p:spPr>
            <a:xfrm>
              <a:off x="10913150" y="-11163708"/>
              <a:ext cx="432048" cy="252488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8376637" y="-9795556"/>
              <a:ext cx="3163643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KWIC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™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透過選取關鍵詞前後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文，幫助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迅速閱讀冗長的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判決。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31" name="直線接點 30"/>
            <p:cNvCxnSpPr>
              <a:stCxn id="26" idx="2"/>
              <a:endCxn id="29" idx="0"/>
            </p:cNvCxnSpPr>
            <p:nvPr/>
          </p:nvCxnSpPr>
          <p:spPr>
            <a:xfrm flipH="1">
              <a:off x="9958459" y="-10911220"/>
              <a:ext cx="1170715" cy="111566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73" y="1844825"/>
            <a:ext cx="105231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群組 33"/>
          <p:cNvGrpSpPr/>
          <p:nvPr/>
        </p:nvGrpSpPr>
        <p:grpSpPr>
          <a:xfrm>
            <a:off x="517803" y="1700808"/>
            <a:ext cx="2730249" cy="1377444"/>
            <a:chOff x="8066856" y="-11923825"/>
            <a:chExt cx="2730249" cy="1377444"/>
          </a:xfrm>
        </p:grpSpPr>
        <p:sp>
          <p:nvSpPr>
            <p:cNvPr id="35" name="流程圖: 程序 34"/>
            <p:cNvSpPr/>
            <p:nvPr/>
          </p:nvSpPr>
          <p:spPr>
            <a:xfrm>
              <a:off x="10032821" y="-11923825"/>
              <a:ext cx="764284" cy="144018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8066856" y="-10915713"/>
              <a:ext cx="2592288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可選擇欲瀏覽的關鍵字。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37" name="直線接點 36"/>
            <p:cNvCxnSpPr>
              <a:stCxn id="35" idx="1"/>
              <a:endCxn id="36" idx="0"/>
            </p:cNvCxnSpPr>
            <p:nvPr/>
          </p:nvCxnSpPr>
          <p:spPr>
            <a:xfrm flipH="1">
              <a:off x="9363000" y="-11851816"/>
              <a:ext cx="669821" cy="93610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17204"/>
            <a:ext cx="3035223" cy="32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群組 51"/>
          <p:cNvGrpSpPr/>
          <p:nvPr/>
        </p:nvGrpSpPr>
        <p:grpSpPr>
          <a:xfrm>
            <a:off x="3635896" y="1156101"/>
            <a:ext cx="2952328" cy="688725"/>
            <a:chOff x="10069508" y="-12468531"/>
            <a:chExt cx="2952328" cy="688725"/>
          </a:xfrm>
        </p:grpSpPr>
        <p:sp>
          <p:nvSpPr>
            <p:cNvPr id="53" name="流程圖: 程序 52"/>
            <p:cNvSpPr/>
            <p:nvPr/>
          </p:nvSpPr>
          <p:spPr>
            <a:xfrm>
              <a:off x="10069508" y="-11923826"/>
              <a:ext cx="792088" cy="144020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11148262" y="-12468531"/>
              <a:ext cx="1873574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zh-TW" dirty="0" smtClean="0">
                  <a:solidFill>
                    <a:srgbClr val="333333"/>
                  </a:solidFill>
                  <a:latin typeface="Noto Sans CJK JP Black"/>
                  <a:ea typeface="標楷體"/>
                  <a:cs typeface="Arial"/>
                </a:rPr>
                <a:t>設定</a:t>
              </a:r>
              <a:r>
                <a:rPr lang="zh-TW" altLang="zh-TW" dirty="0">
                  <a:solidFill>
                    <a:srgbClr val="333333"/>
                  </a:solidFill>
                  <a:latin typeface="Noto Sans CJK JP Black"/>
                  <a:ea typeface="標楷體"/>
                  <a:cs typeface="Arial"/>
                </a:rPr>
                <a:t>前後文字數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55" name="直線接點 54"/>
            <p:cNvCxnSpPr>
              <a:stCxn id="53" idx="0"/>
              <a:endCxn id="54" idx="1"/>
            </p:cNvCxnSpPr>
            <p:nvPr/>
          </p:nvCxnSpPr>
          <p:spPr>
            <a:xfrm flipV="1">
              <a:off x="10465552" y="-12283865"/>
              <a:ext cx="682710" cy="36003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47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9" y="1056321"/>
            <a:ext cx="8727242" cy="47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1403649" y="4293096"/>
            <a:ext cx="1080120" cy="2160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659603" y="4955950"/>
            <a:ext cx="1472967" cy="33855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Plaintiff</a:t>
            </a:r>
            <a:r>
              <a:rPr lang="en-US" altLang="zh-TW" sz="1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原告</a:t>
            </a:r>
            <a:r>
              <a:rPr lang="en-US" altLang="zh-TW" sz="1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cxnSp>
        <p:nvCxnSpPr>
          <p:cNvPr id="22" name="直線單箭頭接點 21"/>
          <p:cNvCxnSpPr>
            <a:stCxn id="19" idx="2"/>
            <a:endCxn id="20" idx="0"/>
          </p:cNvCxnSpPr>
          <p:nvPr/>
        </p:nvCxnSpPr>
        <p:spPr>
          <a:xfrm flipH="1">
            <a:off x="1396087" y="4509120"/>
            <a:ext cx="547622" cy="44683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555776" y="4955950"/>
            <a:ext cx="1838965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eaLnBrk="0" hangingPunct="0"/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Defendant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被告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5" name="矩形 24"/>
          <p:cNvSpPr/>
          <p:nvPr/>
        </p:nvSpPr>
        <p:spPr>
          <a:xfrm>
            <a:off x="2771800" y="4278734"/>
            <a:ext cx="504056" cy="2160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>
            <a:stCxn id="25" idx="2"/>
            <a:endCxn id="24" idx="0"/>
          </p:cNvCxnSpPr>
          <p:nvPr/>
        </p:nvCxnSpPr>
        <p:spPr>
          <a:xfrm>
            <a:off x="3023828" y="4494758"/>
            <a:ext cx="451431" cy="46119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843808" y="3429000"/>
            <a:ext cx="1872208" cy="2520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stCxn id="7" idx="3"/>
            <a:endCxn id="16" idx="2"/>
          </p:cNvCxnSpPr>
          <p:nvPr/>
        </p:nvCxnSpPr>
        <p:spPr>
          <a:xfrm flipV="1">
            <a:off x="4716016" y="3018743"/>
            <a:ext cx="565895" cy="536271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921871" y="2680189"/>
            <a:ext cx="720080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法院</a:t>
            </a:r>
            <a:endParaRPr lang="zh-TW" altLang="en-US" sz="1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內容說明</a:t>
            </a:r>
          </a:p>
        </p:txBody>
      </p:sp>
    </p:spTree>
    <p:extLst>
      <p:ext uri="{BB962C8B-B14F-4D97-AF65-F5344CB8AC3E}">
        <p14:creationId xmlns:p14="http://schemas.microsoft.com/office/powerpoint/2010/main" val="9878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5" grpId="0" animBg="1"/>
      <p:bldP spid="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1"/>
          <a:stretch/>
        </p:blipFill>
        <p:spPr>
          <a:xfrm>
            <a:off x="2086663" y="866395"/>
            <a:ext cx="6805817" cy="54429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42170" y="874791"/>
            <a:ext cx="6722318" cy="32196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>
            <a:stCxn id="6" idx="1"/>
            <a:endCxn id="8" idx="3"/>
          </p:cNvCxnSpPr>
          <p:nvPr/>
        </p:nvCxnSpPr>
        <p:spPr>
          <a:xfrm flipH="1">
            <a:off x="1877549" y="1035772"/>
            <a:ext cx="364621" cy="37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20050" y="908720"/>
            <a:ext cx="1357499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11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收錄此判決之文件</a:t>
            </a:r>
            <a:endParaRPr lang="en-US" altLang="zh-TW" sz="11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42170" y="1340768"/>
            <a:ext cx="4401026" cy="21544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>
            <a:stCxn id="12" idx="1"/>
            <a:endCxn id="14" idx="3"/>
          </p:cNvCxnSpPr>
          <p:nvPr/>
        </p:nvCxnSpPr>
        <p:spPr>
          <a:xfrm flipH="1">
            <a:off x="1877549" y="1448490"/>
            <a:ext cx="364621" cy="14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56946" y="1323004"/>
            <a:ext cx="720603" cy="25391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105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兩造全稱</a:t>
            </a:r>
            <a:endParaRPr lang="en-US" altLang="zh-TW" sz="105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42170" y="1772816"/>
            <a:ext cx="6705282" cy="32916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>
            <a:stCxn id="15" idx="1"/>
            <a:endCxn id="17" idx="3"/>
          </p:cNvCxnSpPr>
          <p:nvPr/>
        </p:nvCxnSpPr>
        <p:spPr>
          <a:xfrm flipH="1" flipV="1">
            <a:off x="1877549" y="1930043"/>
            <a:ext cx="364621" cy="7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62059" y="1799238"/>
            <a:ext cx="111549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11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後續</a:t>
            </a:r>
            <a:r>
              <a:rPr lang="zh-TW" altLang="en-US" sz="11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訴訟</a:t>
            </a:r>
            <a:r>
              <a:rPr lang="zh-TW" altLang="en-US" sz="11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歷程</a:t>
            </a:r>
            <a:endParaRPr lang="en-US" altLang="zh-TW" sz="11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42170" y="2439229"/>
            <a:ext cx="1016650" cy="26969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>
            <a:stCxn id="18" idx="1"/>
            <a:endCxn id="22" idx="3"/>
          </p:cNvCxnSpPr>
          <p:nvPr/>
        </p:nvCxnSpPr>
        <p:spPr>
          <a:xfrm flipH="1">
            <a:off x="1877549" y="2574075"/>
            <a:ext cx="364621" cy="404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62059" y="2447310"/>
            <a:ext cx="111549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11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核心詞彙</a:t>
            </a:r>
            <a:endParaRPr lang="en-US" altLang="zh-TW" sz="11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94085" y="3717032"/>
            <a:ext cx="1224136" cy="2160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接點 24"/>
          <p:cNvCxnSpPr>
            <a:stCxn id="23" idx="1"/>
            <a:endCxn id="26" idx="3"/>
          </p:cNvCxnSpPr>
          <p:nvPr/>
        </p:nvCxnSpPr>
        <p:spPr>
          <a:xfrm flipH="1">
            <a:off x="1983219" y="3825044"/>
            <a:ext cx="410866" cy="213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096726" y="3696372"/>
            <a:ext cx="886493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11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案件摘要</a:t>
            </a:r>
            <a:endParaRPr lang="en-US" altLang="zh-TW" sz="11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94085" y="4322779"/>
            <a:ext cx="593739" cy="1863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接點 31"/>
          <p:cNvCxnSpPr>
            <a:stCxn id="31" idx="1"/>
            <a:endCxn id="33" idx="3"/>
          </p:cNvCxnSpPr>
          <p:nvPr/>
        </p:nvCxnSpPr>
        <p:spPr>
          <a:xfrm flipH="1" flipV="1">
            <a:off x="1983219" y="4415949"/>
            <a:ext cx="410866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163849" y="4285144"/>
            <a:ext cx="819370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11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案件事實</a:t>
            </a:r>
            <a:endParaRPr lang="en-US" altLang="zh-TW" sz="11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94085" y="5906955"/>
            <a:ext cx="593739" cy="1863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接點 36"/>
          <p:cNvCxnSpPr>
            <a:stCxn id="36" idx="1"/>
            <a:endCxn id="38" idx="3"/>
          </p:cNvCxnSpPr>
          <p:nvPr/>
        </p:nvCxnSpPr>
        <p:spPr>
          <a:xfrm flipH="1">
            <a:off x="1983219" y="6000126"/>
            <a:ext cx="410866" cy="795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379874" y="5877272"/>
            <a:ext cx="603345" cy="2616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11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主文</a:t>
            </a:r>
            <a:endParaRPr lang="en-US" altLang="zh-TW" sz="11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內容說明</a:t>
            </a:r>
          </a:p>
        </p:txBody>
      </p:sp>
    </p:spTree>
    <p:extLst>
      <p:ext uri="{BB962C8B-B14F-4D97-AF65-F5344CB8AC3E}">
        <p14:creationId xmlns:p14="http://schemas.microsoft.com/office/powerpoint/2010/main" val="3061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2" grpId="0" animBg="1"/>
      <p:bldP spid="23" grpId="0" animBg="1"/>
      <p:bldP spid="26" grpId="0" animBg="1"/>
      <p:bldP spid="31" grpId="0" animBg="1"/>
      <p:bldP spid="33" grpId="0" animBg="1"/>
      <p:bldP spid="36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內容說明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69" y="4074436"/>
            <a:ext cx="6968827" cy="216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043608" y="4028850"/>
            <a:ext cx="1512168" cy="261610"/>
            <a:chOff x="1240130" y="826354"/>
            <a:chExt cx="1512168" cy="261610"/>
          </a:xfrm>
        </p:grpSpPr>
        <p:sp>
          <p:nvSpPr>
            <p:cNvPr id="16" name="矩形 15"/>
            <p:cNvSpPr/>
            <p:nvPr/>
          </p:nvSpPr>
          <p:spPr>
            <a:xfrm>
              <a:off x="2242170" y="874792"/>
              <a:ext cx="510128" cy="16473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線接點 16"/>
            <p:cNvCxnSpPr>
              <a:stCxn id="16" idx="1"/>
              <a:endCxn id="18" idx="3"/>
            </p:cNvCxnSpPr>
            <p:nvPr/>
          </p:nvCxnSpPr>
          <p:spPr>
            <a:xfrm flipH="1">
              <a:off x="1909586" y="957159"/>
              <a:ext cx="3325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1240130" y="826354"/>
              <a:ext cx="669456" cy="2616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TW" altLang="en-US" sz="11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辯護人</a:t>
              </a:r>
              <a:endParaRPr lang="en-US" altLang="zh-TW" sz="11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1169622" y="5624613"/>
            <a:ext cx="1314146" cy="261610"/>
            <a:chOff x="1366144" y="826354"/>
            <a:chExt cx="1314146" cy="261610"/>
          </a:xfrm>
        </p:grpSpPr>
        <p:sp>
          <p:nvSpPr>
            <p:cNvPr id="33" name="矩形 32"/>
            <p:cNvSpPr/>
            <p:nvPr/>
          </p:nvSpPr>
          <p:spPr>
            <a:xfrm>
              <a:off x="2242170" y="874792"/>
              <a:ext cx="438120" cy="16473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4" name="直線接點 33"/>
            <p:cNvCxnSpPr>
              <a:stCxn id="33" idx="1"/>
              <a:endCxn id="35" idx="3"/>
            </p:cNvCxnSpPr>
            <p:nvPr/>
          </p:nvCxnSpPr>
          <p:spPr>
            <a:xfrm flipH="1">
              <a:off x="1909586" y="957159"/>
              <a:ext cx="3325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66144" y="826354"/>
              <a:ext cx="543442" cy="2616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TW" altLang="en-US" sz="11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法官</a:t>
              </a:r>
              <a:endParaRPr lang="en-US" altLang="zh-TW" sz="11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899592" y="5973066"/>
            <a:ext cx="1800200" cy="261610"/>
            <a:chOff x="1096114" y="826354"/>
            <a:chExt cx="1800200" cy="261610"/>
          </a:xfrm>
        </p:grpSpPr>
        <p:sp>
          <p:nvSpPr>
            <p:cNvPr id="40" name="矩形 39"/>
            <p:cNvSpPr/>
            <p:nvPr/>
          </p:nvSpPr>
          <p:spPr>
            <a:xfrm>
              <a:off x="2242170" y="874792"/>
              <a:ext cx="654144" cy="16473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1" name="直線接點 40"/>
            <p:cNvCxnSpPr>
              <a:stCxn id="40" idx="1"/>
              <a:endCxn id="42" idx="3"/>
            </p:cNvCxnSpPr>
            <p:nvPr/>
          </p:nvCxnSpPr>
          <p:spPr>
            <a:xfrm flipH="1">
              <a:off x="1909586" y="957159"/>
              <a:ext cx="3325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1096114" y="826354"/>
              <a:ext cx="813472" cy="26161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TW" altLang="en-US" sz="11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下判決者</a:t>
              </a:r>
              <a:endParaRPr lang="en-US" altLang="zh-TW" sz="11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05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0"/>
          <a:stretch/>
        </p:blipFill>
        <p:spPr bwMode="auto">
          <a:xfrm>
            <a:off x="467543" y="1278052"/>
            <a:ext cx="8496945" cy="261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文字方塊 46"/>
          <p:cNvSpPr txBox="1"/>
          <p:nvPr/>
        </p:nvSpPr>
        <p:spPr>
          <a:xfrm>
            <a:off x="467544" y="9087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Headnotes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由專業法律人員針對案件重點進行爭點解析和提供法學見解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63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262779" y="908720"/>
            <a:ext cx="8727242" cy="5541368"/>
            <a:chOff x="262779" y="1302589"/>
            <a:chExt cx="8727242" cy="554136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1"/>
            <a:stretch/>
          </p:blipFill>
          <p:spPr bwMode="auto">
            <a:xfrm>
              <a:off x="262779" y="1302589"/>
              <a:ext cx="8727242" cy="431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4255051"/>
              <a:ext cx="1584176" cy="258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文字方塊 6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D6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案件頁面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4028700" y="1923508"/>
            <a:ext cx="4719764" cy="2031325"/>
            <a:chOff x="4537202" y="-8233176"/>
            <a:chExt cx="4719764" cy="2031325"/>
          </a:xfrm>
        </p:grpSpPr>
        <p:sp>
          <p:nvSpPr>
            <p:cNvPr id="30" name="流程圖: 程序 29"/>
            <p:cNvSpPr/>
            <p:nvPr/>
          </p:nvSpPr>
          <p:spPr>
            <a:xfrm>
              <a:off x="7687894" y="-8067381"/>
              <a:ext cx="1569072" cy="1699737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537202" y="-8233176"/>
              <a:ext cx="2376264" cy="20313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案件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Shepard’s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分析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Caution(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注意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Positive(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正面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Neutral(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中性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Cited By(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被引用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Other Citing Sources(</a:t>
              </a:r>
              <a:r>
                <a: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其他引用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35" name="直線接點 34"/>
            <p:cNvCxnSpPr>
              <a:stCxn id="30" idx="1"/>
              <a:endCxn id="34" idx="3"/>
            </p:cNvCxnSpPr>
            <p:nvPr/>
          </p:nvCxnSpPr>
          <p:spPr>
            <a:xfrm flipH="1" flipV="1">
              <a:off x="6913466" y="-7217513"/>
              <a:ext cx="774428" cy="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群組 48"/>
          <p:cNvGrpSpPr/>
          <p:nvPr/>
        </p:nvGrpSpPr>
        <p:grpSpPr>
          <a:xfrm>
            <a:off x="4100708" y="5877272"/>
            <a:ext cx="4647756" cy="646331"/>
            <a:chOff x="4537202" y="-6771235"/>
            <a:chExt cx="4647756" cy="646331"/>
          </a:xfrm>
        </p:grpSpPr>
        <p:sp>
          <p:nvSpPr>
            <p:cNvPr id="50" name="流程圖: 程序 49"/>
            <p:cNvSpPr/>
            <p:nvPr/>
          </p:nvSpPr>
          <p:spPr>
            <a:xfrm>
              <a:off x="7615886" y="-6667001"/>
              <a:ext cx="1569072" cy="43786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4537202" y="-6771235"/>
              <a:ext cx="2376264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特定問題或法律觀點援引標註</a:t>
              </a:r>
            </a:p>
          </p:txBody>
        </p:sp>
        <p:cxnSp>
          <p:nvCxnSpPr>
            <p:cNvPr id="52" name="直線接點 51"/>
            <p:cNvCxnSpPr>
              <a:stCxn id="50" idx="1"/>
              <a:endCxn id="51" idx="3"/>
            </p:cNvCxnSpPr>
            <p:nvPr/>
          </p:nvCxnSpPr>
          <p:spPr>
            <a:xfrm flipH="1">
              <a:off x="6913466" y="-6448069"/>
              <a:ext cx="70242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0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71600" y="786190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LexisNexis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Elsevier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旗下國際知名法律、商務、新聞資訊出版集團，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擁有</a:t>
            </a:r>
            <a:r>
              <a:rPr lang="zh-TW" altLang="en-US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關於判例、法規和規章的全球最大規模級資料庫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，資料來自四萬多個新聞來源、八百三十億個公共紀錄、七億個公司簡介和文件，收錄了廣泛橫跨所有內容類型的獨家資料。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5688" y="270892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US Research</a:t>
            </a:r>
            <a:r>
              <a:rPr lang="zh-TW" altLang="zh-TW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Lexis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眾多產品中</a:t>
            </a:r>
            <a:r>
              <a:rPr lang="zh-TW" altLang="zh-TW" b="1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以英美法為主要內容的電子</a:t>
            </a:r>
            <a:r>
              <a:rPr lang="zh-TW" altLang="zh-TW" b="1" dirty="0" smtClean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，包含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英國、美國等多國與英美法相關之法律資料，涵蓋來自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州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和海外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領地所有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級別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法院</a:t>
            </a:r>
            <a:r>
              <a:rPr lang="zh-TW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判決、法條、案卷、次級法源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專家意見、條約等等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、行政資料、法典、法律建議、期刊、專書、實務筆記、草案、立法歷程及流程圖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等等多項資源，並收錄了十幾萬篇相關的法律評論文章，來自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多種法律報刊、雜誌和新聞簡報的法律新聞。資料年代範圍最早可回溯至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1659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年且持續更新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5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262779" y="908720"/>
            <a:ext cx="8727242" cy="5541368"/>
            <a:chOff x="262779" y="1302589"/>
            <a:chExt cx="8727242" cy="5541368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1"/>
            <a:stretch/>
          </p:blipFill>
          <p:spPr bwMode="auto">
            <a:xfrm>
              <a:off x="262779" y="1302589"/>
              <a:ext cx="8727242" cy="431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4255051"/>
              <a:ext cx="1584176" cy="258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文字方塊 6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Shepard’s</a:t>
            </a:r>
            <a:r>
              <a:rPr lang="zh-TW" altLang="en-US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2800" b="1" dirty="0">
              <a:solidFill>
                <a:srgbClr val="D6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流程圖: 程序 13"/>
          <p:cNvSpPr/>
          <p:nvPr/>
        </p:nvSpPr>
        <p:spPr>
          <a:xfrm>
            <a:off x="7164288" y="2107142"/>
            <a:ext cx="1569072" cy="1681898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739105" y="1003383"/>
            <a:ext cx="6353175" cy="5580931"/>
            <a:chOff x="1360178" y="908050"/>
            <a:chExt cx="6353175" cy="5580931"/>
          </a:xfrm>
        </p:grpSpPr>
        <p:grpSp>
          <p:nvGrpSpPr>
            <p:cNvPr id="22" name="群組 21"/>
            <p:cNvGrpSpPr/>
            <p:nvPr/>
          </p:nvGrpSpPr>
          <p:grpSpPr>
            <a:xfrm>
              <a:off x="1360178" y="908050"/>
              <a:ext cx="6353175" cy="5580931"/>
              <a:chOff x="1395412" y="1181818"/>
              <a:chExt cx="6353175" cy="5580931"/>
            </a:xfrm>
          </p:grpSpPr>
          <p:pic>
            <p:nvPicPr>
              <p:cNvPr id="24" name="圖片 2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297"/>
              <a:stretch/>
            </p:blipFill>
            <p:spPr>
              <a:xfrm>
                <a:off x="1395412" y="1181818"/>
                <a:ext cx="6353175" cy="558093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25" name="群組 24"/>
              <p:cNvGrpSpPr/>
              <p:nvPr/>
            </p:nvGrpSpPr>
            <p:grpSpPr>
              <a:xfrm>
                <a:off x="1530587" y="1484784"/>
                <a:ext cx="264727" cy="1008112"/>
                <a:chOff x="1530587" y="1484784"/>
                <a:chExt cx="264727" cy="1008112"/>
              </a:xfrm>
            </p:grpSpPr>
            <p:pic>
              <p:nvPicPr>
                <p:cNvPr id="26" name="圖片 2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7664" y="1484784"/>
                  <a:ext cx="247650" cy="257175"/>
                </a:xfrm>
                <a:prstGeom prst="rect">
                  <a:avLst/>
                </a:prstGeom>
              </p:spPr>
            </p:pic>
            <p:pic>
              <p:nvPicPr>
                <p:cNvPr id="27" name="圖片 26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0587" y="2240896"/>
                  <a:ext cx="233101" cy="252000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矩形 28"/>
            <p:cNvSpPr/>
            <p:nvPr/>
          </p:nvSpPr>
          <p:spPr>
            <a:xfrm>
              <a:off x="2987824" y="1124744"/>
              <a:ext cx="4623220" cy="1600438"/>
            </a:xfrm>
            <a:prstGeom prst="rect">
              <a:avLst/>
            </a:prstGeom>
            <a:solidFill>
              <a:srgbClr val="CC3300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4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警告</a:t>
              </a:r>
              <a:r>
                <a:rPr lang="zh-TW" altLang="en-US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，係反面的</a:t>
              </a:r>
              <a:r>
                <a:rPr lang="zh-TW" altLang="en-US" sz="14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評價</a:t>
              </a:r>
              <a:r>
                <a:rPr lang="zh-TW" altLang="en-US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</a:t>
              </a:r>
              <a:r>
                <a:rPr lang="zh-TW" altLang="en-US" sz="14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後面</a:t>
              </a:r>
              <a:r>
                <a:rPr lang="zh-TW" altLang="en-US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  <a:r>
                <a:rPr lang="zh-TW" altLang="en-US" sz="14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判決</a:t>
              </a:r>
              <a:r>
                <a:rPr lang="zh-TW" altLang="en-US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中出現強烈</a:t>
              </a:r>
              <a:r>
                <a:rPr lang="zh-TW" altLang="en-US" sz="14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的否定歷史或</a:t>
              </a:r>
              <a:r>
                <a:rPr lang="zh-TW" altLang="en-US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評價</a:t>
              </a:r>
              <a:r>
                <a:rPr lang="zh-TW" altLang="en-US" sz="14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。例如</a:t>
              </a:r>
              <a:r>
                <a:rPr lang="zh-TW" altLang="en-US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</a:t>
              </a:r>
              <a:r>
                <a:rPr lang="en-US" altLang="zh-TW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overruled</a:t>
              </a:r>
              <a:r>
                <a:rPr lang="zh-TW" altLang="en-US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或 </a:t>
              </a:r>
              <a:r>
                <a:rPr lang="en-US" altLang="zh-TW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reversed</a:t>
              </a:r>
              <a:r>
                <a:rPr lang="zh-TW" altLang="en-US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1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en-US" altLang="zh-TW" sz="1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987825" y="2624968"/>
              <a:ext cx="4623219" cy="954107"/>
            </a:xfrm>
            <a:prstGeom prst="rect">
              <a:avLst/>
            </a:prstGeom>
            <a:solidFill>
              <a:srgbClr val="FE8602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4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警告，引用的法院有質疑：由於某些情況或事實的出現，包括司法或立法否定，導致的對案件某些爭點的有效性和先例價值的</a:t>
              </a:r>
              <a:r>
                <a:rPr lang="zh-TW" altLang="en-US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質疑。</a:t>
              </a:r>
              <a:endParaRPr lang="en-US" altLang="zh-TW" sz="1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endParaRPr lang="zh-TW" altLang="en-US" sz="1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987824" y="3482424"/>
              <a:ext cx="4623220" cy="73866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14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注意，可能負面的評價：在隨後的判決中可能是負面的評價。例如：</a:t>
              </a:r>
              <a:r>
                <a:rPr lang="en-US" altLang="zh-TW" sz="14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limited</a:t>
              </a:r>
              <a:r>
                <a:rPr lang="zh-TW" altLang="en-US" sz="14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或</a:t>
              </a:r>
              <a:r>
                <a:rPr lang="en-US" altLang="zh-TW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criticized</a:t>
              </a:r>
              <a:r>
                <a:rPr lang="zh-TW" altLang="en-US" sz="14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1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spcBef>
                  <a:spcPct val="0"/>
                </a:spcBef>
              </a:pPr>
              <a:endParaRPr lang="en-US" altLang="zh-TW" sz="1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3" name="矩形 32"/>
            <p:cNvSpPr>
              <a:spLocks noChangeArrowheads="1"/>
            </p:cNvSpPr>
            <p:nvPr/>
          </p:nvSpPr>
          <p:spPr bwMode="auto">
            <a:xfrm>
              <a:off x="2987824" y="4221088"/>
              <a:ext cx="4623220" cy="73866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Perpetua" pitchFamily="18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Perpetua" pitchFamily="18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Perpetua" pitchFamily="18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Perpetua" pitchFamily="18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正面的評價</a:t>
              </a:r>
              <a:r>
                <a:rPr lang="zh-TW" altLang="en-US" sz="1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：隨後</a:t>
              </a:r>
              <a:r>
                <a:rPr lang="zh-TW" altLang="en-US" sz="1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判決中的</a:t>
              </a:r>
              <a:r>
                <a:rPr lang="zh-TW" altLang="en-US" sz="1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評價與此</a:t>
              </a:r>
              <a:r>
                <a:rPr lang="zh-TW" altLang="en-US" sz="1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案例</a:t>
              </a:r>
              <a:r>
                <a:rPr lang="zh-TW" altLang="en-US" sz="1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的沿革係正面</a:t>
              </a:r>
              <a:r>
                <a:rPr lang="zh-TW" altLang="en-US" sz="1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的影響。例如：</a:t>
              </a:r>
              <a:r>
                <a:rPr lang="en-US" altLang="zh-TW" sz="1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affirmed</a:t>
              </a:r>
              <a:r>
                <a:rPr lang="zh-TW" altLang="en-US" sz="1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或</a:t>
              </a:r>
              <a:r>
                <a:rPr lang="en-US" altLang="zh-TW" sz="1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followed </a:t>
              </a:r>
              <a:r>
                <a:rPr lang="en-US" altLang="zh-TW" sz="1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by</a:t>
              </a:r>
              <a:r>
                <a:rPr lang="zh-TW" altLang="en-US" sz="1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1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2987825" y="4924810"/>
              <a:ext cx="4623219" cy="738664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Perpetua" pitchFamily="18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Perpetua" pitchFamily="18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Perpetua" pitchFamily="18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Perpetua" pitchFamily="18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被引用或者存在中性的分析：隨後的判決中未出現正面或者負面的評價。例如：</a:t>
              </a:r>
              <a:r>
                <a:rPr lang="en-US" altLang="zh-TW" sz="1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explained</a:t>
              </a:r>
              <a:r>
                <a:rPr lang="zh-TW" altLang="en-US" sz="1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1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" name="矩形 36"/>
            <p:cNvSpPr>
              <a:spLocks noChangeArrowheads="1"/>
            </p:cNvSpPr>
            <p:nvPr/>
          </p:nvSpPr>
          <p:spPr bwMode="auto">
            <a:xfrm>
              <a:off x="2987825" y="5647891"/>
              <a:ext cx="4623219" cy="738664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Perpetua" pitchFamily="18" charset="0"/>
                </a:defRPr>
              </a:lvl1pPr>
              <a:lvl2pPr marL="742950" indent="-285750" eaLnBrk="0" hangingPunct="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Perpetua" pitchFamily="18" charset="0"/>
                </a:defRPr>
              </a:lvl2pPr>
              <a:lvl3pPr marL="1143000" indent="-228600" eaLnBrk="0" hangingPunct="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Perpetua" pitchFamily="18" charset="0"/>
                </a:defRPr>
              </a:lvl3pPr>
              <a:lvl4pPr marL="1600200" indent="-228600" eaLnBrk="0" hangingPunct="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Perpetua" pitchFamily="18" charset="0"/>
                </a:defRPr>
              </a:lvl4pPr>
              <a:lvl5pPr marL="2057400" indent="-228600" eaLnBrk="0" hangingPunct="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存在引證文獻：雖然有文獻引用，但在隨後無任何判決有相關評價或歷史沿革，如被法律期刊引用</a:t>
              </a:r>
              <a:r>
                <a:rPr lang="zh-TW" altLang="en-US" sz="1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1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4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885892" y="908050"/>
            <a:ext cx="5710444" cy="5949950"/>
            <a:chOff x="1395412" y="143112"/>
            <a:chExt cx="6353175" cy="661963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8" b="-1"/>
            <a:stretch/>
          </p:blipFill>
          <p:spPr>
            <a:xfrm>
              <a:off x="1395412" y="143112"/>
              <a:ext cx="6353175" cy="6619638"/>
            </a:xfrm>
            <a:prstGeom prst="rect">
              <a:avLst/>
            </a:prstGeom>
          </p:spPr>
        </p:pic>
        <p:grpSp>
          <p:nvGrpSpPr>
            <p:cNvPr id="4" name="群組 3"/>
            <p:cNvGrpSpPr/>
            <p:nvPr/>
          </p:nvGrpSpPr>
          <p:grpSpPr>
            <a:xfrm>
              <a:off x="1530587" y="1484784"/>
              <a:ext cx="264727" cy="1008112"/>
              <a:chOff x="1530587" y="1484784"/>
              <a:chExt cx="264727" cy="1008112"/>
            </a:xfrm>
          </p:grpSpPr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664" y="1484784"/>
                <a:ext cx="247650" cy="257175"/>
              </a:xfrm>
              <a:prstGeom prst="rect">
                <a:avLst/>
              </a:prstGeom>
            </p:spPr>
          </p:pic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0587" y="2240896"/>
                <a:ext cx="233101" cy="252000"/>
              </a:xfrm>
              <a:prstGeom prst="rect">
                <a:avLst/>
              </a:prstGeom>
            </p:spPr>
          </p:pic>
        </p:grpSp>
      </p:grpSp>
      <p:sp>
        <p:nvSpPr>
          <p:cNvPr id="7" name="文字方塊 6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Shepard’s</a:t>
            </a:r>
            <a:r>
              <a:rPr lang="zh-TW" altLang="en-US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2800" b="1" dirty="0">
              <a:solidFill>
                <a:srgbClr val="D6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1" y="1206996"/>
            <a:ext cx="7361375" cy="387818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Shepard’s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7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262779" y="908720"/>
            <a:ext cx="8727242" cy="5541368"/>
            <a:chOff x="262779" y="1302589"/>
            <a:chExt cx="8727242" cy="554136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1"/>
            <a:stretch/>
          </p:blipFill>
          <p:spPr bwMode="auto">
            <a:xfrm>
              <a:off x="262779" y="1302589"/>
              <a:ext cx="8727242" cy="431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4255051"/>
              <a:ext cx="1584176" cy="2588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文字方塊 6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Shepard’s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使用說明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6732240" y="3590533"/>
            <a:ext cx="2376264" cy="2358747"/>
            <a:chOff x="7212290" y="-6659349"/>
            <a:chExt cx="2376264" cy="2358747"/>
          </a:xfrm>
        </p:grpSpPr>
        <p:sp>
          <p:nvSpPr>
            <p:cNvPr id="20" name="流程圖: 程序 19"/>
            <p:cNvSpPr/>
            <p:nvPr/>
          </p:nvSpPr>
          <p:spPr>
            <a:xfrm>
              <a:off x="7615886" y="-6659349"/>
              <a:ext cx="1569072" cy="198507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212290" y="-5223932"/>
              <a:ext cx="2376264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點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擊「</a:t>
              </a:r>
              <a:r>
                <a:rPr lang="en-US" altLang="zh-TW" dirty="0" err="1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Shepardize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this 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document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」可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找到相關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案件。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8" name="直線接點 27"/>
            <p:cNvCxnSpPr>
              <a:stCxn id="20" idx="2"/>
              <a:endCxn id="21" idx="0"/>
            </p:cNvCxnSpPr>
            <p:nvPr/>
          </p:nvCxnSpPr>
          <p:spPr>
            <a:xfrm>
              <a:off x="8400422" y="-6460842"/>
              <a:ext cx="0" cy="123691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14" y="1988936"/>
            <a:ext cx="6583086" cy="317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51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6" y="908050"/>
            <a:ext cx="8598788" cy="412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Shepard’s</a:t>
            </a:r>
            <a:r>
              <a:rPr lang="zh-TW" altLang="en-US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使用說明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4532957" y="1524416"/>
            <a:ext cx="4287515" cy="646331"/>
            <a:chOff x="10345944" y="-7024284"/>
            <a:chExt cx="3865792" cy="646331"/>
          </a:xfrm>
        </p:grpSpPr>
        <p:sp>
          <p:nvSpPr>
            <p:cNvPr id="16" name="流程圖: 程序 15"/>
            <p:cNvSpPr/>
            <p:nvPr/>
          </p:nvSpPr>
          <p:spPr>
            <a:xfrm>
              <a:off x="13562484" y="-6847892"/>
              <a:ext cx="649252" cy="219799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0345944" y="-7024284"/>
              <a:ext cx="259937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可選擇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條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列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式、標題式或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圖表式的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資料呈現方式。</a:t>
              </a:r>
            </a:p>
          </p:txBody>
        </p:sp>
        <p:cxnSp>
          <p:nvCxnSpPr>
            <p:cNvPr id="18" name="直線接點 17"/>
            <p:cNvCxnSpPr>
              <a:stCxn id="16" idx="1"/>
              <a:endCxn id="17" idx="3"/>
            </p:cNvCxnSpPr>
            <p:nvPr/>
          </p:nvCxnSpPr>
          <p:spPr>
            <a:xfrm flipH="1">
              <a:off x="12945316" y="-6737992"/>
              <a:ext cx="617168" cy="3687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群組 33"/>
          <p:cNvGrpSpPr/>
          <p:nvPr/>
        </p:nvGrpSpPr>
        <p:grpSpPr>
          <a:xfrm>
            <a:off x="372312" y="1756031"/>
            <a:ext cx="4905876" cy="646331"/>
            <a:chOff x="9602044" y="-7739057"/>
            <a:chExt cx="4423331" cy="646331"/>
          </a:xfrm>
        </p:grpSpPr>
        <p:sp>
          <p:nvSpPr>
            <p:cNvPr id="35" name="流程圖: 程序 34"/>
            <p:cNvSpPr/>
            <p:nvPr/>
          </p:nvSpPr>
          <p:spPr>
            <a:xfrm>
              <a:off x="9602044" y="-7476631"/>
              <a:ext cx="1428356" cy="144016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11426003" y="-7739057"/>
              <a:ext cx="259937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Citing Decisions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：引用本案判決理由或見解的後案。 </a:t>
              </a:r>
            </a:p>
          </p:txBody>
        </p:sp>
        <p:cxnSp>
          <p:nvCxnSpPr>
            <p:cNvPr id="37" name="直線接點 36"/>
            <p:cNvCxnSpPr>
              <a:stCxn id="35" idx="3"/>
              <a:endCxn id="36" idx="1"/>
            </p:cNvCxnSpPr>
            <p:nvPr/>
          </p:nvCxnSpPr>
          <p:spPr>
            <a:xfrm flipV="1">
              <a:off x="11030400" y="-7415891"/>
              <a:ext cx="395602" cy="1126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01" y="2402362"/>
            <a:ext cx="8423071" cy="3194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46" name="群組 45"/>
          <p:cNvGrpSpPr/>
          <p:nvPr/>
        </p:nvGrpSpPr>
        <p:grpSpPr>
          <a:xfrm>
            <a:off x="372312" y="1556792"/>
            <a:ext cx="4919768" cy="646331"/>
            <a:chOff x="9602044" y="-7727789"/>
            <a:chExt cx="4435857" cy="646331"/>
          </a:xfrm>
        </p:grpSpPr>
        <p:sp>
          <p:nvSpPr>
            <p:cNvPr id="47" name="流程圖: 程序 46"/>
            <p:cNvSpPr/>
            <p:nvPr/>
          </p:nvSpPr>
          <p:spPr>
            <a:xfrm>
              <a:off x="9602044" y="-7476631"/>
              <a:ext cx="1428358" cy="144016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11438529" y="-7727789"/>
              <a:ext cx="259937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Appellate History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：本案訴訟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歷程。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49" name="直線接點 48"/>
            <p:cNvCxnSpPr>
              <a:stCxn id="47" idx="3"/>
              <a:endCxn id="48" idx="1"/>
            </p:cNvCxnSpPr>
            <p:nvPr/>
          </p:nvCxnSpPr>
          <p:spPr>
            <a:xfrm>
              <a:off x="11030400" y="-7404623"/>
              <a:ext cx="40813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群組 50"/>
          <p:cNvGrpSpPr/>
          <p:nvPr/>
        </p:nvGrpSpPr>
        <p:grpSpPr>
          <a:xfrm>
            <a:off x="372313" y="1916832"/>
            <a:ext cx="4877364" cy="646331"/>
            <a:chOff x="9602044" y="-7720531"/>
            <a:chExt cx="4397624" cy="646331"/>
          </a:xfrm>
        </p:grpSpPr>
        <p:sp>
          <p:nvSpPr>
            <p:cNvPr id="52" name="流程圖: 程序 51"/>
            <p:cNvSpPr/>
            <p:nvPr/>
          </p:nvSpPr>
          <p:spPr>
            <a:xfrm>
              <a:off x="9602044" y="-7476631"/>
              <a:ext cx="1428356" cy="144016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11400296" y="-7720531"/>
              <a:ext cx="259937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Other Citing Sources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：引用本案見解的其他資料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來源。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54" name="直線接點 53"/>
            <p:cNvCxnSpPr>
              <a:stCxn id="52" idx="3"/>
              <a:endCxn id="53" idx="1"/>
            </p:cNvCxnSpPr>
            <p:nvPr/>
          </p:nvCxnSpPr>
          <p:spPr>
            <a:xfrm>
              <a:off x="11030400" y="-7404623"/>
              <a:ext cx="369897" cy="725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371" y="2770721"/>
            <a:ext cx="8379448" cy="325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57" name="群組 56"/>
          <p:cNvGrpSpPr/>
          <p:nvPr/>
        </p:nvGrpSpPr>
        <p:grpSpPr>
          <a:xfrm>
            <a:off x="372312" y="1916832"/>
            <a:ext cx="4932206" cy="923330"/>
            <a:chOff x="9602044" y="-7866288"/>
            <a:chExt cx="4447072" cy="923330"/>
          </a:xfrm>
        </p:grpSpPr>
        <p:sp>
          <p:nvSpPr>
            <p:cNvPr id="58" name="流程圖: 程序 57"/>
            <p:cNvSpPr/>
            <p:nvPr/>
          </p:nvSpPr>
          <p:spPr>
            <a:xfrm>
              <a:off x="9602044" y="-7476631"/>
              <a:ext cx="1428356" cy="144016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11449744" y="-7866288"/>
              <a:ext cx="2599372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Table of Authorities  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：本案引用其判決理由或見解的前案。</a:t>
              </a:r>
            </a:p>
          </p:txBody>
        </p:sp>
        <p:cxnSp>
          <p:nvCxnSpPr>
            <p:cNvPr id="60" name="直線接點 59"/>
            <p:cNvCxnSpPr>
              <a:stCxn id="58" idx="3"/>
              <a:endCxn id="59" idx="1"/>
            </p:cNvCxnSpPr>
            <p:nvPr/>
          </p:nvCxnSpPr>
          <p:spPr>
            <a:xfrm>
              <a:off x="11030400" y="-7404623"/>
              <a:ext cx="41934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265" y="3046506"/>
            <a:ext cx="8368916" cy="3334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8" name="群組 37"/>
          <p:cNvGrpSpPr/>
          <p:nvPr/>
        </p:nvGrpSpPr>
        <p:grpSpPr>
          <a:xfrm>
            <a:off x="3524925" y="3363379"/>
            <a:ext cx="4431452" cy="923330"/>
            <a:chOff x="11449744" y="-8650513"/>
            <a:chExt cx="3995572" cy="923330"/>
          </a:xfrm>
        </p:grpSpPr>
        <p:sp>
          <p:nvSpPr>
            <p:cNvPr id="39" name="流程圖: 程序 38"/>
            <p:cNvSpPr/>
            <p:nvPr/>
          </p:nvSpPr>
          <p:spPr>
            <a:xfrm>
              <a:off x="14819478" y="-8296860"/>
              <a:ext cx="625838" cy="21602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1449744" y="-8650513"/>
              <a:ext cx="2599372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Discussion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：本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案與此被引用案件之間援引的關聯性，四格為最高。 </a:t>
              </a:r>
            </a:p>
          </p:txBody>
        </p:sp>
        <p:cxnSp>
          <p:nvCxnSpPr>
            <p:cNvPr id="41" name="直線接點 40"/>
            <p:cNvCxnSpPr>
              <a:stCxn id="39" idx="1"/>
              <a:endCxn id="40" idx="3"/>
            </p:cNvCxnSpPr>
            <p:nvPr/>
          </p:nvCxnSpPr>
          <p:spPr>
            <a:xfrm flipH="1">
              <a:off x="14049116" y="-8188848"/>
              <a:ext cx="77036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16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83768" y="3009146"/>
            <a:ext cx="4680520" cy="707886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如何瀏覽書籍文獻</a:t>
            </a:r>
          </a:p>
        </p:txBody>
      </p:sp>
    </p:spTree>
    <p:extLst>
      <p:ext uri="{BB962C8B-B14F-4D97-AF65-F5344CB8AC3E}">
        <p14:creationId xmlns:p14="http://schemas.microsoft.com/office/powerpoint/2010/main" val="15406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關鍵字檢索</a:t>
            </a:r>
            <a:r>
              <a:rPr lang="en-US" altLang="zh-TW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以文獻 </a:t>
            </a:r>
            <a:r>
              <a:rPr lang="en-US" altLang="zh-TW" sz="2800" b="1" dirty="0" err="1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Nimmer</a:t>
            </a:r>
            <a:r>
              <a:rPr lang="en-US" altLang="zh-TW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 Copyright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為例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908720"/>
            <a:ext cx="83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Nimmer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on Copyright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部關於美國版權法的多卷法律論文，在美國法院被廣泛引用，作為美國版權法的主要二手資料，幾十年來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一直是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美國版權法中唯一代表性的論文集。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4434"/>
            <a:ext cx="8640960" cy="27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24138"/>
            <a:ext cx="3960440" cy="27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1763688" y="2443519"/>
            <a:ext cx="7037255" cy="1200329"/>
            <a:chOff x="9602044" y="-8112494"/>
            <a:chExt cx="6345067" cy="1200329"/>
          </a:xfrm>
        </p:grpSpPr>
        <p:sp>
          <p:nvSpPr>
            <p:cNvPr id="11" name="流程圖: 程序 10"/>
            <p:cNvSpPr/>
            <p:nvPr/>
          </p:nvSpPr>
          <p:spPr>
            <a:xfrm>
              <a:off x="9602044" y="-7476631"/>
              <a:ext cx="2532085" cy="205602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3043083" y="-8112494"/>
              <a:ext cx="2904028" cy="12003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輸入關鍵字，系統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會自動列出文獻名稱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建議，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點擊論文集名稱後會進入目錄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見次頁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可瀏覽整份文件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內容。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3" name="直線接點 12"/>
            <p:cNvCxnSpPr>
              <a:stCxn id="11" idx="3"/>
              <a:endCxn id="12" idx="1"/>
            </p:cNvCxnSpPr>
            <p:nvPr/>
          </p:nvCxnSpPr>
          <p:spPr>
            <a:xfrm flipV="1">
              <a:off x="12134129" y="-7512329"/>
              <a:ext cx="908954" cy="13849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1" y="3718594"/>
            <a:ext cx="5461506" cy="293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0" name="群組 19"/>
          <p:cNvGrpSpPr/>
          <p:nvPr/>
        </p:nvGrpSpPr>
        <p:grpSpPr>
          <a:xfrm>
            <a:off x="755578" y="4040011"/>
            <a:ext cx="4680521" cy="1180569"/>
            <a:chOff x="8028122" y="-8804013"/>
            <a:chExt cx="3973129" cy="1180569"/>
          </a:xfrm>
        </p:grpSpPr>
        <p:sp>
          <p:nvSpPr>
            <p:cNvPr id="21" name="流程圖: 程序 20"/>
            <p:cNvSpPr/>
            <p:nvPr/>
          </p:nvSpPr>
          <p:spPr>
            <a:xfrm>
              <a:off x="8028122" y="-8804013"/>
              <a:ext cx="3973129" cy="469109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8138308" y="-7992776"/>
              <a:ext cx="3752755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可在文獻內針對全文或目錄再次進行檢索。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3" name="直線接點 22"/>
            <p:cNvCxnSpPr>
              <a:stCxn id="21" idx="2"/>
              <a:endCxn id="22" idx="0"/>
            </p:cNvCxnSpPr>
            <p:nvPr/>
          </p:nvCxnSpPr>
          <p:spPr>
            <a:xfrm flipH="1">
              <a:off x="10014686" y="-8334904"/>
              <a:ext cx="1" cy="34212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13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467544" y="908720"/>
            <a:ext cx="716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American Jurisprudence 2d (AMJUR)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又譯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釋義全書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美國法律的百科全書。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32"/>
            <a:ext cx="8712968" cy="46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271852" y="4599130"/>
            <a:ext cx="5848894" cy="1632259"/>
            <a:chOff x="9596387" y="-7519022"/>
            <a:chExt cx="4964920" cy="1632259"/>
          </a:xfrm>
        </p:grpSpPr>
        <p:sp>
          <p:nvSpPr>
            <p:cNvPr id="13" name="流程圖: 程序 12"/>
            <p:cNvSpPr/>
            <p:nvPr/>
          </p:nvSpPr>
          <p:spPr>
            <a:xfrm>
              <a:off x="9596387" y="-7519022"/>
              <a:ext cx="630923" cy="342038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9610181" y="-6533094"/>
              <a:ext cx="4951126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在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首頁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下方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的「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Explore Content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」中找到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Content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欄目，點擊「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Treatises &amp; 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Guides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專著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5" name="直線接點 14"/>
            <p:cNvCxnSpPr>
              <a:stCxn id="13" idx="2"/>
              <a:endCxn id="14" idx="0"/>
            </p:cNvCxnSpPr>
            <p:nvPr/>
          </p:nvCxnSpPr>
          <p:spPr>
            <a:xfrm>
              <a:off x="9911849" y="-7176984"/>
              <a:ext cx="2173895" cy="64389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流程圖: 程序 20"/>
          <p:cNvSpPr/>
          <p:nvPr/>
        </p:nvSpPr>
        <p:spPr>
          <a:xfrm>
            <a:off x="2188327" y="5085184"/>
            <a:ext cx="792088" cy="18002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14" y="908720"/>
            <a:ext cx="7560840" cy="3817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93" y="2871888"/>
            <a:ext cx="7384224" cy="3005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45" name="群組 44"/>
          <p:cNvGrpSpPr/>
          <p:nvPr/>
        </p:nvGrpSpPr>
        <p:grpSpPr>
          <a:xfrm>
            <a:off x="1475657" y="1917702"/>
            <a:ext cx="5400596" cy="646331"/>
            <a:chOff x="8669936" y="-7247503"/>
            <a:chExt cx="4584375" cy="646331"/>
          </a:xfrm>
        </p:grpSpPr>
        <p:sp>
          <p:nvSpPr>
            <p:cNvPr id="46" name="流程圖: 程序 45"/>
            <p:cNvSpPr/>
            <p:nvPr/>
          </p:nvSpPr>
          <p:spPr>
            <a:xfrm>
              <a:off x="8669936" y="-7032349"/>
              <a:ext cx="380544" cy="216024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9599675" y="-7247503"/>
              <a:ext cx="3654636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點選「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National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」，即可進入找到</a:t>
              </a:r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American Jurisprudence 2d (AMJUR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48" name="直線接點 47"/>
            <p:cNvCxnSpPr>
              <a:stCxn id="46" idx="3"/>
              <a:endCxn id="47" idx="1"/>
            </p:cNvCxnSpPr>
            <p:nvPr/>
          </p:nvCxnSpPr>
          <p:spPr>
            <a:xfrm>
              <a:off x="9050480" y="-6924337"/>
              <a:ext cx="54919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流程圖: 程序 65"/>
          <p:cNvSpPr/>
          <p:nvPr/>
        </p:nvSpPr>
        <p:spPr>
          <a:xfrm>
            <a:off x="1210179" y="4709665"/>
            <a:ext cx="1374192" cy="216024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Explore Content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檢索</a:t>
            </a:r>
            <a:r>
              <a:rPr lang="en-US" altLang="zh-TW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以書籍 </a:t>
            </a:r>
            <a:r>
              <a:rPr lang="en-US" altLang="zh-TW" sz="2800" b="1" dirty="0" smtClean="0">
                <a:solidFill>
                  <a:srgbClr val="D6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AMJUR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為例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14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282115" y="912000"/>
            <a:ext cx="8610365" cy="5034867"/>
            <a:chOff x="282115" y="912000"/>
            <a:chExt cx="8610365" cy="503486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15" y="912000"/>
              <a:ext cx="8610365" cy="5034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395536" y="1844824"/>
              <a:ext cx="828092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Explore Content</a:t>
            </a:r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檢索</a:t>
            </a:r>
            <a:r>
              <a:rPr lang="en-US" altLang="zh-TW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以書籍</a:t>
            </a:r>
            <a:r>
              <a:rPr lang="en-US" altLang="zh-TW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AMJUR</a:t>
            </a:r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為例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051720" y="1483043"/>
            <a:ext cx="4752527" cy="1272043"/>
            <a:chOff x="8578247" y="-7035831"/>
            <a:chExt cx="4034252" cy="1272043"/>
          </a:xfrm>
        </p:grpSpPr>
        <p:sp>
          <p:nvSpPr>
            <p:cNvPr id="8" name="流程圖: 程序 7"/>
            <p:cNvSpPr/>
            <p:nvPr/>
          </p:nvSpPr>
          <p:spPr>
            <a:xfrm>
              <a:off x="8669936" y="-7035831"/>
              <a:ext cx="1130812" cy="217765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578247" y="-6133120"/>
              <a:ext cx="4034252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提供書籍資訊、儲存、提醒與複製連結功能。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0" name="直線接點 9"/>
            <p:cNvCxnSpPr>
              <a:stCxn id="8" idx="2"/>
              <a:endCxn id="9" idx="0"/>
            </p:cNvCxnSpPr>
            <p:nvPr/>
          </p:nvCxnSpPr>
          <p:spPr>
            <a:xfrm>
              <a:off x="9235342" y="-6818066"/>
              <a:ext cx="1360031" cy="68494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59" y="3140967"/>
            <a:ext cx="1849985" cy="2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395536" y="2384283"/>
            <a:ext cx="5051907" cy="3679772"/>
            <a:chOff x="6925842" y="-8193429"/>
            <a:chExt cx="4288385" cy="3679772"/>
          </a:xfrm>
        </p:grpSpPr>
        <p:sp>
          <p:nvSpPr>
            <p:cNvPr id="19" name="流程圖: 程序 18"/>
            <p:cNvSpPr/>
            <p:nvPr/>
          </p:nvSpPr>
          <p:spPr>
            <a:xfrm>
              <a:off x="6925842" y="-8193429"/>
              <a:ext cx="183375" cy="3679772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565678" y="-6596467"/>
              <a:ext cx="2648549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點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開「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+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」即可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展開主題細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項。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1" name="直線接點 20"/>
            <p:cNvCxnSpPr>
              <a:stCxn id="19" idx="3"/>
              <a:endCxn id="20" idx="1"/>
            </p:cNvCxnSpPr>
            <p:nvPr/>
          </p:nvCxnSpPr>
          <p:spPr>
            <a:xfrm flipV="1">
              <a:off x="7109217" y="-6411801"/>
              <a:ext cx="1456461" cy="5825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47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99792" y="3009146"/>
            <a:ext cx="3816424" cy="707886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搜尋成文法</a:t>
            </a:r>
          </a:p>
        </p:txBody>
      </p:sp>
    </p:spTree>
    <p:extLst>
      <p:ext uri="{BB962C8B-B14F-4D97-AF65-F5344CB8AC3E}">
        <p14:creationId xmlns:p14="http://schemas.microsoft.com/office/powerpoint/2010/main" val="7279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67544" y="1892896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"/>
            </a:pPr>
            <a:r>
              <a:rPr lang="zh-TW" altLang="zh-TW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《</a:t>
            </a:r>
            <a:r>
              <a:rPr lang="en-US" altLang="zh-TW" i="1" dirty="0">
                <a:solidFill>
                  <a:srgbClr val="57575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Shepard's</a:t>
            </a:r>
            <a:r>
              <a:rPr lang="en-US" altLang="zh-TW" baseline="30000" dirty="0">
                <a:solidFill>
                  <a:srgbClr val="57575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®</a:t>
            </a:r>
            <a:r>
              <a:rPr lang="zh-TW" altLang="zh-TW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》歸納</a:t>
            </a:r>
            <a:r>
              <a:rPr lang="zh-TW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統整了各級法院判決，對於各時代判例之引用、討論或推翻的狀況</a:t>
            </a:r>
            <a:r>
              <a:rPr lang="zh-TW" altLang="zh-TW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，也</a:t>
            </a:r>
            <a:r>
              <a:rPr lang="zh-TW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可以按照多數意見、少數意見、共存意見、辯護意見或判決提要等類型進行</a:t>
            </a:r>
            <a:r>
              <a:rPr lang="zh-TW" altLang="zh-TW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檢索。</a:t>
            </a:r>
            <a:endParaRPr lang="en-US" altLang="zh-TW" dirty="0" smtClean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細明體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"/>
            </a:pPr>
            <a:endParaRPr lang="en-US" altLang="zh-TW" dirty="0" smtClean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Black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"/>
            </a:pPr>
            <a:r>
              <a:rPr lang="en-US" altLang="zh-TW" dirty="0">
                <a:solidFill>
                  <a:srgbClr val="57575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KWIC</a:t>
            </a:r>
            <a:r>
              <a:rPr lang="en-US" altLang="zh-TW" i="1" dirty="0">
                <a:solidFill>
                  <a:srgbClr val="57575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™</a:t>
            </a:r>
            <a:r>
              <a:rPr lang="en-US" altLang="zh-TW" dirty="0">
                <a:solidFill>
                  <a:srgbClr val="33333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(</a:t>
            </a:r>
            <a:r>
              <a:rPr lang="en-US" altLang="zh-TW" dirty="0">
                <a:solidFill>
                  <a:srgbClr val="575756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Key Words In Context</a:t>
            </a:r>
            <a:r>
              <a:rPr lang="en-US" altLang="zh-TW" dirty="0">
                <a:solidFill>
                  <a:srgbClr val="33333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幫助迅速閱讀冗長的判決，透過選取關鍵詞前後文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(</a:t>
            </a:r>
            <a:r>
              <a:rPr lang="zh-TW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可自行設定前後文字數</a:t>
            </a:r>
            <a:r>
              <a:rPr lang="en-US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)</a:t>
            </a:r>
            <a:r>
              <a:rPr lang="zh-TW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加速找到判決重點</a:t>
            </a:r>
            <a:r>
              <a:rPr lang="zh-TW" altLang="zh-TW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！</a:t>
            </a:r>
            <a:endParaRPr lang="en-US" altLang="zh-TW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"/>
            </a:pPr>
            <a:endParaRPr lang="en-US" altLang="zh-TW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Black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"/>
            </a:pP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LexisNexis Headnotes</a:t>
            </a:r>
            <a:r>
              <a:rPr lang="zh-TW" altLang="zh-TW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從</a:t>
            </a:r>
            <a:r>
              <a:rPr lang="zh-TW" altLang="zh-TW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每個判決中獨立挑出關鍵法學用語</a:t>
            </a:r>
            <a:r>
              <a:rPr lang="zh-TW" altLang="zh-TW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或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爭點</a:t>
            </a:r>
            <a:r>
              <a:rPr lang="zh-TW" altLang="zh-TW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Black"/>
              </a:rPr>
              <a:t>加以解析！</a:t>
            </a:r>
            <a:endParaRPr lang="en-US" altLang="zh-TW" dirty="0" smtClean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Black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"/>
            </a:pPr>
            <a:endParaRPr lang="en-US" altLang="zh-TW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Black"/>
            </a:endParaRPr>
          </a:p>
          <a:p>
            <a:pPr marL="342900" indent="-342900">
              <a:buFont typeface="Wingdings"/>
              <a:buChar char="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檢索紀錄可切換成圖表呈現，顯示每次索引內容之關聯性！</a:t>
            </a:r>
            <a:endParaRPr lang="en-US" altLang="zh-TW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Black"/>
            </a:endParaRPr>
          </a:p>
          <a:p>
            <a:pPr lvl="0">
              <a:spcAft>
                <a:spcPts val="0"/>
              </a:spcAft>
            </a:pP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Black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16416" y="2996952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u"/>
            </a:pP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Black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"/>
            </a:pP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Black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7544" y="352601"/>
            <a:ext cx="453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資料庫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特色功能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9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使用法條名稱檢索</a:t>
            </a:r>
            <a:r>
              <a:rPr lang="en-US" altLang="zh-TW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以美國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憲法為例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908720"/>
            <a:ext cx="716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檢索特定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法條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U.S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Const.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art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I,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§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9,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cl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467544" y="980729"/>
            <a:ext cx="2592288" cy="2232247"/>
            <a:chOff x="467544" y="980729"/>
            <a:chExt cx="2592288" cy="2232247"/>
          </a:xfrm>
        </p:grpSpPr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467544" y="1935703"/>
              <a:ext cx="2170733" cy="127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zh-TW" altLang="en-US" sz="1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美國憲法簡稱</a:t>
              </a:r>
            </a:p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Constitution</a:t>
              </a:r>
            </a:p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of the United</a:t>
              </a:r>
            </a:p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States of America</a:t>
              </a: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1403648" y="980729"/>
              <a:ext cx="1656184" cy="1008111"/>
              <a:chOff x="968042" y="640161"/>
              <a:chExt cx="1656184" cy="1008111"/>
            </a:xfrm>
          </p:grpSpPr>
          <p:cxnSp>
            <p:nvCxnSpPr>
              <p:cNvPr id="16" name="直線單箭頭接點 15"/>
              <p:cNvCxnSpPr>
                <a:stCxn id="17" idx="2"/>
              </p:cNvCxnSpPr>
              <p:nvPr/>
            </p:nvCxnSpPr>
            <p:spPr>
              <a:xfrm flipH="1">
                <a:off x="968042" y="937485"/>
                <a:ext cx="1123477" cy="71078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矩形 16"/>
              <p:cNvSpPr/>
              <p:nvPr/>
            </p:nvSpPr>
            <p:spPr>
              <a:xfrm>
                <a:off x="1558811" y="640161"/>
                <a:ext cx="1065415" cy="29732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39" name="群組 38"/>
          <p:cNvGrpSpPr/>
          <p:nvPr/>
        </p:nvGrpSpPr>
        <p:grpSpPr>
          <a:xfrm>
            <a:off x="2211931" y="980729"/>
            <a:ext cx="1607885" cy="1585916"/>
            <a:chOff x="2211931" y="980729"/>
            <a:chExt cx="1607885" cy="1585916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211931" y="1935703"/>
              <a:ext cx="1607885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zh-TW" altLang="en-US" sz="1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第一條</a:t>
              </a:r>
            </a:p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art</a:t>
              </a:r>
              <a:r>
                <a:rPr kumimoji="0"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是</a:t>
              </a:r>
              <a:r>
                <a:rPr kumimoji="0" lang="en-US" altLang="zh-TW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article</a:t>
              </a: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2771800" y="980729"/>
              <a:ext cx="878802" cy="1008111"/>
              <a:chOff x="1212718" y="640161"/>
              <a:chExt cx="878802" cy="1008111"/>
            </a:xfrm>
          </p:grpSpPr>
          <p:cxnSp>
            <p:nvCxnSpPr>
              <p:cNvPr id="22" name="直線單箭頭接點 21"/>
              <p:cNvCxnSpPr>
                <a:stCxn id="23" idx="2"/>
              </p:cNvCxnSpPr>
              <p:nvPr/>
            </p:nvCxnSpPr>
            <p:spPr>
              <a:xfrm flipH="1">
                <a:off x="1212718" y="937485"/>
                <a:ext cx="612448" cy="71078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1558811" y="640161"/>
                <a:ext cx="532709" cy="29732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0" name="群組 39"/>
          <p:cNvGrpSpPr/>
          <p:nvPr/>
        </p:nvGrpSpPr>
        <p:grpSpPr>
          <a:xfrm>
            <a:off x="3726509" y="980729"/>
            <a:ext cx="1832376" cy="1801360"/>
            <a:chOff x="3726509" y="980729"/>
            <a:chExt cx="1832376" cy="1801360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3869453" y="1935703"/>
              <a:ext cx="1689432" cy="846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zh-TW" altLang="en-US" sz="1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第九項</a:t>
              </a:r>
            </a:p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§</a:t>
              </a:r>
              <a:r>
                <a:rPr kumimoji="0"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是</a:t>
              </a:r>
              <a:r>
                <a:rPr kumimoji="0" lang="en-US" altLang="zh-TW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section</a:t>
              </a:r>
              <a:r>
                <a:rPr kumimoji="0"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的簡寫符號</a:t>
              </a: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3726509" y="980729"/>
              <a:ext cx="557459" cy="1008111"/>
              <a:chOff x="1558812" y="640161"/>
              <a:chExt cx="557459" cy="1008111"/>
            </a:xfrm>
          </p:grpSpPr>
          <p:cxnSp>
            <p:nvCxnSpPr>
              <p:cNvPr id="27" name="直線單箭頭接點 26"/>
              <p:cNvCxnSpPr>
                <a:stCxn id="28" idx="2"/>
              </p:cNvCxnSpPr>
              <p:nvPr/>
            </p:nvCxnSpPr>
            <p:spPr>
              <a:xfrm>
                <a:off x="1720529" y="937485"/>
                <a:ext cx="395742" cy="71078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矩形 27"/>
              <p:cNvSpPr/>
              <p:nvPr/>
            </p:nvSpPr>
            <p:spPr>
              <a:xfrm>
                <a:off x="1558812" y="640161"/>
                <a:ext cx="323434" cy="29732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1" name="群組 40"/>
          <p:cNvGrpSpPr/>
          <p:nvPr/>
        </p:nvGrpSpPr>
        <p:grpSpPr>
          <a:xfrm>
            <a:off x="4185263" y="980729"/>
            <a:ext cx="2979025" cy="1585916"/>
            <a:chOff x="4185263" y="980729"/>
            <a:chExt cx="2979025" cy="1585916"/>
          </a:xfrm>
        </p:grpSpPr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5447201" y="1935703"/>
              <a:ext cx="1717087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zh-TW" altLang="en-US" sz="1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第三款</a:t>
              </a:r>
            </a:p>
            <a:p>
              <a:pPr eaLnBrk="0" hangingPunct="0">
                <a:spcBef>
                  <a:spcPct val="50000"/>
                </a:spcBef>
              </a:pPr>
              <a:r>
                <a:rPr kumimoji="0" lang="en-US" altLang="zh-TW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cl.</a:t>
              </a:r>
              <a:r>
                <a:rPr kumimoji="0"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是</a:t>
              </a:r>
              <a:r>
                <a:rPr kumimoji="0" lang="en-US" altLang="zh-TW" sz="1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clause</a:t>
              </a:r>
              <a:r>
                <a:rPr kumimoji="0" lang="zh-TW" altLang="en-US" sz="1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的縮寫</a:t>
              </a:r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4185263" y="980729"/>
              <a:ext cx="1538865" cy="1008111"/>
              <a:chOff x="1630820" y="640161"/>
              <a:chExt cx="1538865" cy="1008111"/>
            </a:xfrm>
          </p:grpSpPr>
          <p:cxnSp>
            <p:nvCxnSpPr>
              <p:cNvPr id="34" name="直線單箭頭接點 33"/>
              <p:cNvCxnSpPr>
                <a:stCxn id="35" idx="2"/>
              </p:cNvCxnSpPr>
              <p:nvPr/>
            </p:nvCxnSpPr>
            <p:spPr>
              <a:xfrm>
                <a:off x="1860193" y="937485"/>
                <a:ext cx="1309492" cy="71078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 34"/>
              <p:cNvSpPr/>
              <p:nvPr/>
            </p:nvSpPr>
            <p:spPr>
              <a:xfrm>
                <a:off x="1630820" y="640161"/>
                <a:ext cx="458745" cy="297324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36724"/>
            <a:ext cx="8712968" cy="284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群組 42"/>
          <p:cNvGrpSpPr/>
          <p:nvPr/>
        </p:nvGrpSpPr>
        <p:grpSpPr>
          <a:xfrm>
            <a:off x="403678" y="4077072"/>
            <a:ext cx="3286040" cy="2158499"/>
            <a:chOff x="7695533" y="-7801476"/>
            <a:chExt cx="2789402" cy="2158499"/>
          </a:xfrm>
        </p:grpSpPr>
        <p:sp>
          <p:nvSpPr>
            <p:cNvPr id="44" name="流程圖: 程序 43"/>
            <p:cNvSpPr/>
            <p:nvPr/>
          </p:nvSpPr>
          <p:spPr>
            <a:xfrm>
              <a:off x="8238748" y="-7801476"/>
              <a:ext cx="1259303" cy="288032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695533" y="-6289308"/>
              <a:ext cx="278940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輸入欲查詢之完整法條名稱，即會自動進入該頁面。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46" name="直線接點 45"/>
            <p:cNvCxnSpPr>
              <a:stCxn id="44" idx="2"/>
              <a:endCxn id="45" idx="0"/>
            </p:cNvCxnSpPr>
            <p:nvPr/>
          </p:nvCxnSpPr>
          <p:spPr>
            <a:xfrm>
              <a:off x="8868400" y="-7513444"/>
              <a:ext cx="221834" cy="122413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85" y="908050"/>
            <a:ext cx="6770492" cy="3576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42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5822"/>
            <a:ext cx="8674911" cy="504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使用法條名稱檢索</a:t>
            </a:r>
            <a:r>
              <a:rPr lang="en-US" altLang="zh-TW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以美國</a:t>
            </a:r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憲法為例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6" y="3191907"/>
            <a:ext cx="1518886" cy="1605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7" name="群組 6"/>
          <p:cNvGrpSpPr/>
          <p:nvPr/>
        </p:nvGrpSpPr>
        <p:grpSpPr>
          <a:xfrm>
            <a:off x="323527" y="1844824"/>
            <a:ext cx="6624737" cy="1275074"/>
            <a:chOff x="6106282" y="-8377540"/>
            <a:chExt cx="5623503" cy="1275074"/>
          </a:xfrm>
        </p:grpSpPr>
        <p:sp>
          <p:nvSpPr>
            <p:cNvPr id="8" name="流程圖: 程序 7"/>
            <p:cNvSpPr/>
            <p:nvPr/>
          </p:nvSpPr>
          <p:spPr>
            <a:xfrm>
              <a:off x="6106282" y="-7945493"/>
              <a:ext cx="244499" cy="843027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940034" y="-8377540"/>
              <a:ext cx="3789751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點擊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左側「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Table of Contents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」，可瀏覽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前後條文或連結至該法條完整內容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目錄。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0" name="直線接點 9"/>
            <p:cNvCxnSpPr>
              <a:stCxn id="8" idx="3"/>
              <a:endCxn id="9" idx="1"/>
            </p:cNvCxnSpPr>
            <p:nvPr/>
          </p:nvCxnSpPr>
          <p:spPr>
            <a:xfrm flipV="1">
              <a:off x="6350781" y="-8054374"/>
              <a:ext cx="1589253" cy="53039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46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3568" y="42302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台北總公司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】110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台北市和平東路三段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電話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(02)2736-1058  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傳真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02)2736-3001【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南部辦事處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】710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台南市永康區中華路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425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 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(06)302-5369   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傳真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(06)302-5427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網址：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www.tbmc.com.tw   E-mail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info@tbmc.com.tw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228549" y="2198767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謝謝指教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2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267744" y="2843459"/>
            <a:ext cx="46085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基本檢索功能</a:t>
            </a:r>
            <a:endParaRPr lang="zh-TW" altLang="en-US" sz="3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21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467544" y="352601"/>
            <a:ext cx="453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檢索頁面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r="5662"/>
          <a:stretch/>
        </p:blipFill>
        <p:spPr bwMode="auto">
          <a:xfrm>
            <a:off x="251521" y="875821"/>
            <a:ext cx="8892480" cy="52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圖: 程序 6"/>
          <p:cNvSpPr/>
          <p:nvPr/>
        </p:nvSpPr>
        <p:spPr>
          <a:xfrm>
            <a:off x="446262" y="924372"/>
            <a:ext cx="288032" cy="288032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3" y="1238325"/>
            <a:ext cx="1533450" cy="181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1196"/>
            <a:ext cx="155787" cy="234258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446263" y="924372"/>
            <a:ext cx="5637905" cy="2121534"/>
            <a:chOff x="446263" y="924372"/>
            <a:chExt cx="5637905" cy="2121534"/>
          </a:xfrm>
        </p:grpSpPr>
        <p:sp>
          <p:nvSpPr>
            <p:cNvPr id="34" name="流程圖: 程序 33"/>
            <p:cNvSpPr/>
            <p:nvPr/>
          </p:nvSpPr>
          <p:spPr>
            <a:xfrm>
              <a:off x="827584" y="924372"/>
              <a:ext cx="864096" cy="288032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流程圖: 程序 35"/>
            <p:cNvSpPr/>
            <p:nvPr/>
          </p:nvSpPr>
          <p:spPr>
            <a:xfrm>
              <a:off x="446263" y="2717224"/>
              <a:ext cx="1533449" cy="288032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627784" y="2122576"/>
              <a:ext cx="3456384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D6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點選「 」並選擇「</a:t>
              </a:r>
              <a:r>
                <a:rPr lang="en-US" altLang="zh-TW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US Research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即可進入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檢索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頁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面。</a:t>
              </a:r>
              <a:endPara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亦可直接點選「       」進入。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4" name="直線接點 13"/>
            <p:cNvCxnSpPr>
              <a:stCxn id="36" idx="3"/>
              <a:endCxn id="10" idx="1"/>
            </p:cNvCxnSpPr>
            <p:nvPr/>
          </p:nvCxnSpPr>
          <p:spPr>
            <a:xfrm flipV="1">
              <a:off x="1979712" y="2584241"/>
              <a:ext cx="648072" cy="27699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34" idx="3"/>
              <a:endCxn id="10" idx="1"/>
            </p:cNvCxnSpPr>
            <p:nvPr/>
          </p:nvCxnSpPr>
          <p:spPr>
            <a:xfrm>
              <a:off x="1691680" y="1068388"/>
              <a:ext cx="936104" cy="151585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488" y="223192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86"/>
            <a:stretch/>
          </p:blipFill>
          <p:spPr bwMode="auto">
            <a:xfrm>
              <a:off x="4283968" y="2789232"/>
              <a:ext cx="864096" cy="14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流程圖: 程序 46"/>
          <p:cNvSpPr/>
          <p:nvPr/>
        </p:nvSpPr>
        <p:spPr>
          <a:xfrm>
            <a:off x="7164287" y="972394"/>
            <a:ext cx="1680145" cy="24001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3" name="群組 52"/>
          <p:cNvGrpSpPr/>
          <p:nvPr/>
        </p:nvGrpSpPr>
        <p:grpSpPr>
          <a:xfrm>
            <a:off x="7296259" y="1212404"/>
            <a:ext cx="1416200" cy="641712"/>
            <a:chOff x="7296259" y="1212404"/>
            <a:chExt cx="1416200" cy="641712"/>
          </a:xfrm>
        </p:grpSpPr>
        <p:sp>
          <p:nvSpPr>
            <p:cNvPr id="49" name="文字方塊 48"/>
            <p:cNvSpPr txBox="1"/>
            <p:nvPr/>
          </p:nvSpPr>
          <p:spPr>
            <a:xfrm>
              <a:off x="7296259" y="1484784"/>
              <a:ext cx="141620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個人化功能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56" name="直線接點 55"/>
            <p:cNvCxnSpPr>
              <a:stCxn id="47" idx="2"/>
              <a:endCxn id="49" idx="0"/>
            </p:cNvCxnSpPr>
            <p:nvPr/>
          </p:nvCxnSpPr>
          <p:spPr>
            <a:xfrm flipH="1">
              <a:off x="8004359" y="1212404"/>
              <a:ext cx="1" cy="27238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66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3" y="875821"/>
            <a:ext cx="8908537" cy="44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467544" y="352601"/>
            <a:ext cx="453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基本檢索功能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54" y="1963862"/>
            <a:ext cx="2824162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61" y="1963861"/>
            <a:ext cx="4991276" cy="261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字方塊 48"/>
          <p:cNvSpPr txBox="1"/>
          <p:nvPr/>
        </p:nvSpPr>
        <p:spPr>
          <a:xfrm>
            <a:off x="4570900" y="1093679"/>
            <a:ext cx="36724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提供多種欄位設定關鍵字查詢範圍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5001846" y="1628800"/>
            <a:ext cx="1514369" cy="699365"/>
            <a:chOff x="5001846" y="1628800"/>
            <a:chExt cx="1514369" cy="699365"/>
          </a:xfrm>
        </p:grpSpPr>
        <p:sp>
          <p:nvSpPr>
            <p:cNvPr id="47" name="流程圖: 程序 46"/>
            <p:cNvSpPr/>
            <p:nvPr/>
          </p:nvSpPr>
          <p:spPr>
            <a:xfrm>
              <a:off x="5001846" y="1628800"/>
              <a:ext cx="1514369" cy="376200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001846" y="2005000"/>
              <a:ext cx="1008112" cy="32316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5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資料類型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558499" y="1628800"/>
            <a:ext cx="1253861" cy="707998"/>
            <a:chOff x="6558499" y="1628800"/>
            <a:chExt cx="1253861" cy="707998"/>
          </a:xfrm>
        </p:grpSpPr>
        <p:sp>
          <p:nvSpPr>
            <p:cNvPr id="38" name="流程圖: 程序 37"/>
            <p:cNvSpPr/>
            <p:nvPr/>
          </p:nvSpPr>
          <p:spPr>
            <a:xfrm>
              <a:off x="6558499" y="1628800"/>
              <a:ext cx="1253861" cy="376200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558499" y="2013633"/>
              <a:ext cx="1008112" cy="32316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5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所屬管轄</a:t>
              </a:r>
              <a:endParaRPr lang="zh-TW" altLang="en-US" sz="15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4" name="流程圖: 程序 43"/>
          <p:cNvSpPr/>
          <p:nvPr/>
        </p:nvSpPr>
        <p:spPr>
          <a:xfrm>
            <a:off x="4062860" y="2189626"/>
            <a:ext cx="1229219" cy="504056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0" name="群組 59"/>
          <p:cNvGrpSpPr/>
          <p:nvPr/>
        </p:nvGrpSpPr>
        <p:grpSpPr>
          <a:xfrm>
            <a:off x="769409" y="2659733"/>
            <a:ext cx="7602981" cy="1417339"/>
            <a:chOff x="670836" y="3084863"/>
            <a:chExt cx="7602981" cy="141733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118" y="3084863"/>
              <a:ext cx="7199699" cy="771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" name="群組 61"/>
            <p:cNvGrpSpPr/>
            <p:nvPr/>
          </p:nvGrpSpPr>
          <p:grpSpPr>
            <a:xfrm>
              <a:off x="670836" y="3218339"/>
              <a:ext cx="4304446" cy="1283863"/>
              <a:chOff x="2293557" y="-1341737"/>
              <a:chExt cx="4304446" cy="1283863"/>
            </a:xfrm>
          </p:grpSpPr>
          <p:sp>
            <p:nvSpPr>
              <p:cNvPr id="63" name="流程圖: 程序 62"/>
              <p:cNvSpPr/>
              <p:nvPr/>
            </p:nvSpPr>
            <p:spPr>
              <a:xfrm>
                <a:off x="2696839" y="-1341737"/>
                <a:ext cx="3497882" cy="354677"/>
              </a:xfrm>
              <a:prstGeom prst="flowChartProcess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2293557" y="-704205"/>
                <a:ext cx="4304446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點選「</a:t>
                </a:r>
                <a:r>
                  <a:rPr lang="en-US" altLang="zh-TW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MORE OPTIONS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」，可選擇法律類別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65" name="直線接點 64"/>
              <p:cNvCxnSpPr>
                <a:stCxn id="63" idx="2"/>
                <a:endCxn id="64" idx="0"/>
              </p:cNvCxnSpPr>
              <p:nvPr/>
            </p:nvCxnSpPr>
            <p:spPr>
              <a:xfrm>
                <a:off x="4445780" y="-987060"/>
                <a:ext cx="0" cy="282855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群組 71"/>
          <p:cNvGrpSpPr/>
          <p:nvPr/>
        </p:nvGrpSpPr>
        <p:grpSpPr>
          <a:xfrm>
            <a:off x="395536" y="3140968"/>
            <a:ext cx="8568952" cy="2799268"/>
            <a:chOff x="1991693" y="-2991242"/>
            <a:chExt cx="8568952" cy="2799268"/>
          </a:xfrm>
        </p:grpSpPr>
        <p:sp>
          <p:nvSpPr>
            <p:cNvPr id="73" name="流程圖: 程序 72"/>
            <p:cNvSpPr/>
            <p:nvPr/>
          </p:nvSpPr>
          <p:spPr>
            <a:xfrm>
              <a:off x="1991693" y="-2991242"/>
              <a:ext cx="8568952" cy="1584176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4276515" y="-838305"/>
              <a:ext cx="4018745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Explore Content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提供依照不同資料類型、管轄、法律類別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…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等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的查詢方式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75" name="直線接點 74"/>
            <p:cNvCxnSpPr>
              <a:stCxn id="73" idx="2"/>
              <a:endCxn id="74" idx="0"/>
            </p:cNvCxnSpPr>
            <p:nvPr/>
          </p:nvCxnSpPr>
          <p:spPr>
            <a:xfrm>
              <a:off x="6276169" y="-1407066"/>
              <a:ext cx="9719" cy="56876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60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267744" y="2843459"/>
            <a:ext cx="460851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判例檢索</a:t>
            </a:r>
          </a:p>
        </p:txBody>
      </p:sp>
    </p:spTree>
    <p:extLst>
      <p:ext uri="{BB962C8B-B14F-4D97-AF65-F5344CB8AC3E}">
        <p14:creationId xmlns:p14="http://schemas.microsoft.com/office/powerpoint/2010/main" val="13364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71" y="1818369"/>
            <a:ext cx="8634309" cy="276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6" y="3284984"/>
            <a:ext cx="701282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467544" y="352601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使用案件名稱或案號檢索</a:t>
            </a:r>
            <a:endParaRPr lang="zh-TW" altLang="en-US" sz="2800" b="1" dirty="0">
              <a:solidFill>
                <a:srgbClr val="D6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908720"/>
            <a:ext cx="8590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強尼戴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普與安柏赫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德訴訟案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案件名稱與案號──</a:t>
            </a:r>
            <a:r>
              <a:rPr lang="en-US" altLang="zh-TW" b="1" dirty="0" smtClean="0"/>
              <a:t>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Depp v. Heard, 108 Va. Cir. 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382</a:t>
            </a:r>
          </a:p>
          <a:p>
            <a:pPr fontAlgn="base"/>
            <a:r>
              <a:rPr lang="en-US" altLang="zh-TW" b="1" dirty="0" smtClean="0"/>
              <a:t> 		</a:t>
            </a:r>
            <a:r>
              <a:rPr lang="zh-TW" altLang="en-US" b="1" dirty="0" smtClean="0"/>
              <a:t>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維吉尼亞州費法克斯郡巡迴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法院案例彙編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卷第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382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 smtClean="0"/>
          </a:p>
        </p:txBody>
      </p:sp>
      <p:grpSp>
        <p:nvGrpSpPr>
          <p:cNvPr id="8" name="群組 7"/>
          <p:cNvGrpSpPr/>
          <p:nvPr/>
        </p:nvGrpSpPr>
        <p:grpSpPr>
          <a:xfrm>
            <a:off x="1043608" y="1849268"/>
            <a:ext cx="7128792" cy="1291700"/>
            <a:chOff x="2639765" y="-4558199"/>
            <a:chExt cx="7128792" cy="1291700"/>
          </a:xfrm>
        </p:grpSpPr>
        <p:sp>
          <p:nvSpPr>
            <p:cNvPr id="9" name="流程圖: 程序 8"/>
            <p:cNvSpPr/>
            <p:nvPr/>
          </p:nvSpPr>
          <p:spPr>
            <a:xfrm>
              <a:off x="2639765" y="-3567306"/>
              <a:ext cx="3960440" cy="300807"/>
            </a:xfrm>
            <a:prstGeom prst="flowChart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76069" y="-4558199"/>
              <a:ext cx="4392488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直接輸入案件名稱或案號，輸入後系統將自動篩選提供最適項目，點擊建議會</a:t>
              </a:r>
              <a:r>
                <a:rPr lang="zh-TW" altLang="en-US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直接跳至判決頁</a:t>
              </a:r>
              <a:r>
                <a:rPr lang="zh-TW" altLang="en-US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面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1" name="直線接點 10"/>
            <p:cNvCxnSpPr>
              <a:stCxn id="9" idx="0"/>
              <a:endCxn id="10" idx="1"/>
            </p:cNvCxnSpPr>
            <p:nvPr/>
          </p:nvCxnSpPr>
          <p:spPr>
            <a:xfrm flipV="1">
              <a:off x="4619985" y="-4096534"/>
              <a:ext cx="756084" cy="52922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04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134076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案件概述──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Facebook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涉嫌壟斷市場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81590" y="1916832"/>
            <a:ext cx="73808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月，美國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舉行「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Big Tech 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反壟斷聽證會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」，針對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Apple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Amazon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Facebook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公司進行反壟斷調查質詢。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同年年底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，美國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聯邦貿易委員會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Federal Trade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Commission,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FTC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）與其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檢察長對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Facebook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提出反壟斷訴訟，指控其濫用主導地位優勢扼殺競爭對手，並收購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Instagram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WhatsApp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潛在對手，涉嫌違背反壟斷法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Antitrust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除了扼殺競爭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FTC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與各州檢察長亦質疑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Instagram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WhatsApp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兩起併購案存在對消費者隱私保障的問題，並指控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存在利用市場優勢蒐集消費者數據，以此獲得廣告收益的反競爭行為。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7544" y="352601"/>
            <a:ext cx="453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檢索功能說明</a:t>
            </a:r>
            <a:r>
              <a:rPr lang="en-US" altLang="zh-TW" sz="2800" b="1" dirty="0" smtClean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solidFill>
                  <a:srgbClr val="D6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</a:p>
        </p:txBody>
      </p:sp>
    </p:spTree>
    <p:extLst>
      <p:ext uri="{BB962C8B-B14F-4D97-AF65-F5344CB8AC3E}">
        <p14:creationId xmlns:p14="http://schemas.microsoft.com/office/powerpoint/2010/main" val="30497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</TotalTime>
  <Words>1908</Words>
  <Application>Microsoft Office PowerPoint</Application>
  <PresentationFormat>如螢幕大小 (4:3)</PresentationFormat>
  <Paragraphs>168</Paragraphs>
  <Slides>32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【台北總公司】110 台北市和平東路三段315號7樓         電話：(02)2736-1058      傳真：(02)2736-3001【南部辦事處】710 台南市永康區中華路425號9樓之3   電話：(06)302-5369        傳真：(06)302-5427     網址：www.tbmc.com.tw   E-mail：info@tbmc.com.tw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Mario</dc:creator>
  <cp:lastModifiedBy>josie</cp:lastModifiedBy>
  <cp:revision>236</cp:revision>
  <dcterms:created xsi:type="dcterms:W3CDTF">2020-10-15T02:03:06Z</dcterms:created>
  <dcterms:modified xsi:type="dcterms:W3CDTF">2022-08-26T09:47:12Z</dcterms:modified>
</cp:coreProperties>
</file>